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8"/>
  </p:notesMasterIdLst>
  <p:sldIdLst>
    <p:sldId id="256" r:id="rId2"/>
    <p:sldId id="287" r:id="rId3"/>
    <p:sldId id="299" r:id="rId4"/>
    <p:sldId id="336" r:id="rId5"/>
    <p:sldId id="257" r:id="rId6"/>
    <p:sldId id="300" r:id="rId7"/>
    <p:sldId id="301" r:id="rId8"/>
    <p:sldId id="332" r:id="rId9"/>
    <p:sldId id="326" r:id="rId10"/>
    <p:sldId id="327" r:id="rId11"/>
    <p:sldId id="328" r:id="rId12"/>
    <p:sldId id="329" r:id="rId13"/>
    <p:sldId id="331" r:id="rId14"/>
    <p:sldId id="334" r:id="rId15"/>
    <p:sldId id="316" r:id="rId16"/>
    <p:sldId id="290" r:id="rId17"/>
    <p:sldId id="291" r:id="rId18"/>
    <p:sldId id="317" r:id="rId19"/>
    <p:sldId id="318" r:id="rId20"/>
    <p:sldId id="333" r:id="rId21"/>
    <p:sldId id="308" r:id="rId22"/>
    <p:sldId id="319" r:id="rId23"/>
    <p:sldId id="335" r:id="rId24"/>
    <p:sldId id="320" r:id="rId25"/>
    <p:sldId id="348" r:id="rId26"/>
    <p:sldId id="350" r:id="rId27"/>
    <p:sldId id="349" r:id="rId28"/>
    <p:sldId id="351" r:id="rId29"/>
    <p:sldId id="352" r:id="rId30"/>
    <p:sldId id="344" r:id="rId31"/>
    <p:sldId id="266" r:id="rId32"/>
    <p:sldId id="302" r:id="rId33"/>
    <p:sldId id="303" r:id="rId34"/>
    <p:sldId id="270" r:id="rId35"/>
    <p:sldId id="306" r:id="rId36"/>
    <p:sldId id="258" r:id="rId37"/>
    <p:sldId id="322" r:id="rId38"/>
    <p:sldId id="284" r:id="rId39"/>
    <p:sldId id="345" r:id="rId40"/>
    <p:sldId id="264" r:id="rId41"/>
    <p:sldId id="259" r:id="rId42"/>
    <p:sldId id="262" r:id="rId43"/>
    <p:sldId id="263" r:id="rId44"/>
    <p:sldId id="265" r:id="rId45"/>
    <p:sldId id="267" r:id="rId46"/>
    <p:sldId id="269" r:id="rId47"/>
    <p:sldId id="261" r:id="rId48"/>
    <p:sldId id="274" r:id="rId49"/>
    <p:sldId id="271" r:id="rId50"/>
    <p:sldId id="323" r:id="rId51"/>
    <p:sldId id="276" r:id="rId52"/>
    <p:sldId id="275" r:id="rId53"/>
    <p:sldId id="324" r:id="rId54"/>
    <p:sldId id="282" r:id="rId55"/>
    <p:sldId id="304" r:id="rId56"/>
    <p:sldId id="277" r:id="rId57"/>
    <p:sldId id="311" r:id="rId58"/>
    <p:sldId id="281" r:id="rId59"/>
    <p:sldId id="278" r:id="rId60"/>
    <p:sldId id="279" r:id="rId61"/>
    <p:sldId id="283" r:id="rId62"/>
    <p:sldId id="312" r:id="rId63"/>
    <p:sldId id="280" r:id="rId64"/>
    <p:sldId id="285" r:id="rId65"/>
    <p:sldId id="314" r:id="rId66"/>
    <p:sldId id="315" r:id="rId67"/>
    <p:sldId id="286" r:id="rId68"/>
    <p:sldId id="337" r:id="rId69"/>
    <p:sldId id="338" r:id="rId70"/>
    <p:sldId id="339" r:id="rId71"/>
    <p:sldId id="340" r:id="rId72"/>
    <p:sldId id="341" r:id="rId73"/>
    <p:sldId id="342" r:id="rId74"/>
    <p:sldId id="343" r:id="rId75"/>
    <p:sldId id="346" r:id="rId76"/>
    <p:sldId id="347"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F1B9B8-2F10-42C7-96B2-7F977ADE0F22}" type="datetimeFigureOut">
              <a:rPr lang="en-US" smtClean="0"/>
              <a:pPr/>
              <a:t>4/1/2020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A16B0-A731-429E-B652-5E8E8F4ED824}" type="slidenum">
              <a:rPr lang="en-US" smtClean="0"/>
              <a:pPr/>
              <a:t>‹#›</a:t>
            </a:fld>
            <a:endParaRPr lang="en-US"/>
          </a:p>
        </p:txBody>
      </p:sp>
    </p:spTree>
    <p:extLst>
      <p:ext uri="{BB962C8B-B14F-4D97-AF65-F5344CB8AC3E}">
        <p14:creationId xmlns:p14="http://schemas.microsoft.com/office/powerpoint/2010/main" val="1794482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2996FC37-71F6-4E0D-92AF-C42FA0164E21}" type="datetimeFigureOut">
              <a:rPr lang="en-US" smtClean="0"/>
              <a:pPr/>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2A0E86-8534-4A10-B03F-1DB1C81AEE03}"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pic>
        <p:nvPicPr>
          <p:cNvPr id="12" name="Picture 11" descr="WASI_logo.jpg"/>
          <p:cNvPicPr>
            <a:picLocks noChangeAspect="1"/>
          </p:cNvPicPr>
          <p:nvPr userDrawn="1"/>
        </p:nvPicPr>
        <p:blipFill>
          <a:blip r:embed="rId2" cstate="print"/>
          <a:stretch>
            <a:fillRect/>
          </a:stretch>
        </p:blipFill>
        <p:spPr>
          <a:xfrm>
            <a:off x="7381876" y="371476"/>
            <a:ext cx="1304924" cy="1304924"/>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lvl1pPr>
              <a:defRPr/>
            </a:lvl1pPr>
          </a:lstStyle>
          <a:p>
            <a:r>
              <a:rPr lang="en-US" dirty="0" smtClean="0"/>
              <a:t>11 Feb 2015</a:t>
            </a:r>
            <a:endParaRPr lang="en-US" dirty="0"/>
          </a:p>
        </p:txBody>
      </p:sp>
      <p:sp>
        <p:nvSpPr>
          <p:cNvPr id="5" name="Footer Placeholder 4"/>
          <p:cNvSpPr>
            <a:spLocks noGrp="1"/>
          </p:cNvSpPr>
          <p:nvPr>
            <p:ph type="ftr" sz="quarter" idx="11"/>
          </p:nvPr>
        </p:nvSpPr>
        <p:spPr/>
        <p:txBody>
          <a:bodyPr/>
          <a:lstStyle/>
          <a:p>
            <a:r>
              <a:rPr lang="en-US" dirty="0" smtClean="0"/>
              <a:t>Basic Operation of the BFRMO</a:t>
            </a:r>
            <a:endParaRPr lang="en-US" dirty="0"/>
          </a:p>
        </p:txBody>
      </p:sp>
      <p:sp>
        <p:nvSpPr>
          <p:cNvPr id="6" name="Slide Number Placeholder 5"/>
          <p:cNvSpPr>
            <a:spLocks noGrp="1"/>
          </p:cNvSpPr>
          <p:nvPr>
            <p:ph type="sldNum" sz="quarter" idx="12"/>
          </p:nvPr>
        </p:nvSpPr>
        <p:spPr/>
        <p:txBody>
          <a:bodyPr/>
          <a:lstStyle/>
          <a:p>
            <a:fld id="{E52A0E86-8534-4A10-B03F-1DB1C81AEE0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996FC37-71F6-4E0D-92AF-C42FA0164E21}" type="datetimeFigureOut">
              <a:rPr lang="en-US" smtClean="0"/>
              <a:pPr/>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2A0E86-8534-4A10-B03F-1DB1C81AEE0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996FC37-71F6-4E0D-92AF-C42FA0164E21}" type="datetimeFigureOut">
              <a:rPr lang="en-US" smtClean="0"/>
              <a:pPr/>
              <a:t>4/1/2020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2A0E86-8534-4A10-B03F-1DB1C81AEE0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996FC37-71F6-4E0D-92AF-C42FA0164E21}" type="datetimeFigureOut">
              <a:rPr lang="en-US" smtClean="0"/>
              <a:pPr/>
              <a:t>4/1/2020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2A0E86-8534-4A10-B03F-1DB1C81AEE0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996FC37-71F6-4E0D-92AF-C42FA0164E21}" type="datetimeFigureOut">
              <a:rPr lang="en-US" smtClean="0"/>
              <a:pPr/>
              <a:t>4/1/2020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2A0E86-8534-4A10-B03F-1DB1C81AEE0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96FC37-71F6-4E0D-92AF-C42FA0164E21}" type="datetimeFigureOut">
              <a:rPr lang="en-US" smtClean="0"/>
              <a:pPr/>
              <a:t>4/1/2020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2A0E86-8534-4A10-B03F-1DB1C81AEE0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996FC37-71F6-4E0D-92AF-C42FA0164E21}" type="datetimeFigureOut">
              <a:rPr lang="en-US" smtClean="0"/>
              <a:pPr/>
              <a:t>4/1/2020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2A0E86-8534-4A10-B03F-1DB1C81AEE03}"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2996FC37-71F6-4E0D-92AF-C42FA0164E21}" type="datetimeFigureOut">
              <a:rPr lang="en-US" smtClean="0"/>
              <a:pPr/>
              <a:t>4/1/2020</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E52A0E86-8534-4A10-B03F-1DB1C81AEE0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996FC37-71F6-4E0D-92AF-C42FA0164E21}" type="datetimeFigureOut">
              <a:rPr lang="en-US" smtClean="0"/>
              <a:pPr/>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2A0E86-8534-4A10-B03F-1DB1C81AEE0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996FC37-71F6-4E0D-92AF-C42FA0164E21}" type="datetimeFigureOut">
              <a:rPr lang="en-US" smtClean="0"/>
              <a:pPr/>
              <a:t>4/1/2020</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E52A0E86-8534-4A10-B03F-1DB1C81AEE0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2996FC37-71F6-4E0D-92AF-C42FA0164E21}" type="datetimeFigureOut">
              <a:rPr lang="en-US" smtClean="0"/>
              <a:pPr/>
              <a:t>4/1/2020</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E52A0E86-8534-4A10-B03F-1DB1C81AEE03}" type="slidenum">
              <a:rPr lang="en-US" smtClean="0"/>
              <a:pPr/>
              <a:t>‹#›</a:t>
            </a:fld>
            <a:endParaRPr lang="en-US"/>
          </a:p>
        </p:txBody>
      </p:sp>
      <p:pic>
        <p:nvPicPr>
          <p:cNvPr id="9" name="Picture 8" descr="WASI_logo.jpg"/>
          <p:cNvPicPr>
            <a:picLocks noChangeAspect="1"/>
          </p:cNvPicPr>
          <p:nvPr userDrawn="1"/>
        </p:nvPicPr>
        <p:blipFill>
          <a:blip r:embed="rId13" cstate="print"/>
          <a:stretch>
            <a:fillRect/>
          </a:stretch>
        </p:blipFill>
        <p:spPr>
          <a:xfrm>
            <a:off x="7772400" y="304800"/>
            <a:ext cx="904875" cy="904875"/>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tycho.usno.navy.mil/sidereal.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mailto:steve.conard@comcast.net"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dirty="0" smtClean="0"/>
              <a:t>BFRMO Observatory</a:t>
            </a:r>
            <a:br>
              <a:rPr lang="en-US" sz="4400" dirty="0" smtClean="0"/>
            </a:br>
            <a:r>
              <a:rPr lang="en-US" sz="4400" dirty="0" smtClean="0"/>
              <a:t>Basics Class</a:t>
            </a:r>
            <a:endParaRPr lang="en-US" sz="4400" dirty="0"/>
          </a:p>
        </p:txBody>
      </p:sp>
      <p:sp>
        <p:nvSpPr>
          <p:cNvPr id="3" name="Subtitle 2"/>
          <p:cNvSpPr>
            <a:spLocks noGrp="1"/>
          </p:cNvSpPr>
          <p:nvPr>
            <p:ph type="subTitle" idx="1"/>
          </p:nvPr>
        </p:nvSpPr>
        <p:spPr/>
        <p:txBody>
          <a:bodyPr/>
          <a:lstStyle/>
          <a:p>
            <a:r>
              <a:rPr lang="en-US" dirty="0" smtClean="0"/>
              <a:t>Westminster Astronomical Society</a:t>
            </a:r>
          </a:p>
          <a:p>
            <a:r>
              <a:rPr lang="en-US" dirty="0" smtClean="0"/>
              <a:t>Steve Conard</a:t>
            </a:r>
          </a:p>
          <a:p>
            <a:r>
              <a:rPr lang="en-US" dirty="0" smtClean="0"/>
              <a:t>15 February 2020</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Blaine F. </a:t>
            </a:r>
            <a:r>
              <a:rPr lang="en-US" dirty="0" err="1" smtClean="0"/>
              <a:t>Roelke</a:t>
            </a:r>
            <a:r>
              <a:rPr lang="en-US" dirty="0" smtClean="0"/>
              <a:t> Memorial Observatory</a:t>
            </a:r>
            <a:endParaRPr lang="en-US" dirty="0"/>
          </a:p>
        </p:txBody>
      </p:sp>
      <p:sp>
        <p:nvSpPr>
          <p:cNvPr id="3" name="Content Placeholder 2"/>
          <p:cNvSpPr>
            <a:spLocks noGrp="1"/>
          </p:cNvSpPr>
          <p:nvPr>
            <p:ph idx="1"/>
          </p:nvPr>
        </p:nvSpPr>
        <p:spPr>
          <a:xfrm>
            <a:off x="1524000" y="5823702"/>
            <a:ext cx="6096000" cy="958098"/>
          </a:xfrm>
        </p:spPr>
        <p:txBody>
          <a:bodyPr>
            <a:normAutofit fontScale="92500" lnSpcReduction="10000"/>
          </a:bodyPr>
          <a:lstStyle/>
          <a:p>
            <a:pPr marL="118872" indent="0" algn="ctr">
              <a:buNone/>
            </a:pPr>
            <a:r>
              <a:rPr lang="en-US" dirty="0" smtClean="0"/>
              <a:t>Blaine Franklin </a:t>
            </a:r>
            <a:r>
              <a:rPr lang="en-US" dirty="0" err="1" smtClean="0"/>
              <a:t>Roelke</a:t>
            </a:r>
            <a:r>
              <a:rPr lang="en-US" dirty="0" smtClean="0"/>
              <a:t> (1946-2013)</a:t>
            </a:r>
          </a:p>
          <a:p>
            <a:pPr marL="118872" indent="0" algn="ctr">
              <a:buNone/>
            </a:pPr>
            <a:r>
              <a:rPr lang="en-US" sz="2600" dirty="0" smtClean="0"/>
              <a:t>WASI Charter member since 1984</a:t>
            </a:r>
            <a:endParaRPr lang="en-US" sz="2600" dirty="0"/>
          </a:p>
        </p:txBody>
      </p:sp>
      <p:pic>
        <p:nvPicPr>
          <p:cNvPr id="4" name="Picture 3"/>
          <p:cNvPicPr>
            <a:picLocks noChangeAspect="1"/>
          </p:cNvPicPr>
          <p:nvPr/>
        </p:nvPicPr>
        <p:blipFill>
          <a:blip r:embed="rId2" cstate="print"/>
          <a:stretch>
            <a:fillRect/>
          </a:stretch>
        </p:blipFill>
        <p:spPr>
          <a:xfrm>
            <a:off x="2133600" y="1542288"/>
            <a:ext cx="4267200" cy="4297167"/>
          </a:xfrm>
          <a:prstGeom prst="rect">
            <a:avLst/>
          </a:prstGeom>
        </p:spPr>
      </p:pic>
    </p:spTree>
    <p:extLst>
      <p:ext uri="{BB962C8B-B14F-4D97-AF65-F5344CB8AC3E}">
        <p14:creationId xmlns:p14="http://schemas.microsoft.com/office/powerpoint/2010/main" val="744225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Get most of you nearly ready to perform basic operations at the observatory</a:t>
            </a:r>
          </a:p>
          <a:p>
            <a:pPr lvl="1"/>
            <a:r>
              <a:rPr lang="en-US" dirty="0" smtClean="0"/>
              <a:t>Most, if not all of you, will require more hands-on practice prior to doing your skills demonstration</a:t>
            </a:r>
          </a:p>
          <a:p>
            <a:r>
              <a:rPr lang="en-US" dirty="0" smtClean="0"/>
              <a:t>You should be able to:</a:t>
            </a:r>
          </a:p>
          <a:p>
            <a:pPr lvl="1"/>
            <a:r>
              <a:rPr lang="en-US" dirty="0" smtClean="0"/>
              <a:t>Plan you observing session</a:t>
            </a:r>
          </a:p>
          <a:p>
            <a:pPr lvl="1"/>
            <a:r>
              <a:rPr lang="en-US" dirty="0" smtClean="0"/>
              <a:t>Access the observatory</a:t>
            </a:r>
          </a:p>
          <a:p>
            <a:pPr lvl="1"/>
            <a:r>
              <a:rPr lang="en-US" dirty="0" smtClean="0"/>
              <a:t>Open, close, and rotate the dome</a:t>
            </a:r>
          </a:p>
          <a:p>
            <a:pPr lvl="1"/>
            <a:r>
              <a:rPr lang="en-US" dirty="0" smtClean="0"/>
              <a:t>Power up, move the telescope to basic targets, and hibernate the telescope</a:t>
            </a:r>
          </a:p>
          <a:p>
            <a:pPr lvl="1"/>
            <a:r>
              <a:rPr lang="en-US" dirty="0" smtClean="0"/>
              <a:t>React properly to off-nominal situations</a:t>
            </a:r>
          </a:p>
          <a:p>
            <a:r>
              <a:rPr lang="en-US" dirty="0" smtClean="0"/>
              <a:t>We won’t be covering</a:t>
            </a:r>
          </a:p>
          <a:p>
            <a:pPr lvl="1"/>
            <a:r>
              <a:rPr lang="en-US" dirty="0" smtClean="0"/>
              <a:t>Making adjustments to the telescope and mount</a:t>
            </a:r>
          </a:p>
          <a:p>
            <a:pPr lvl="1"/>
            <a:r>
              <a:rPr lang="en-US" dirty="0" smtClean="0"/>
              <a:t>Astrophotography related issues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Significantly less than half of those who take this class ever take the practical test to get their “driver’s license”</a:t>
            </a:r>
          </a:p>
          <a:p>
            <a:r>
              <a:rPr lang="en-US" dirty="0" smtClean="0"/>
              <a:t>Please take responsibility for your own further training</a:t>
            </a:r>
          </a:p>
          <a:p>
            <a:pPr lvl="1"/>
            <a:r>
              <a:rPr lang="en-US" dirty="0" smtClean="0"/>
              <a:t>While I will occasionally schedule practice nights, more often than not you will have to request practice time</a:t>
            </a:r>
          </a:p>
          <a:p>
            <a:pPr lvl="1"/>
            <a:r>
              <a:rPr lang="en-US" dirty="0" smtClean="0"/>
              <a:t>You will also have to contact me to schedule your practical test</a:t>
            </a:r>
          </a:p>
          <a:p>
            <a:pPr lvl="1"/>
            <a:r>
              <a:rPr lang="en-US" i="1" dirty="0" smtClean="0"/>
              <a:t>Please don’t depend on me for these--please ask!</a:t>
            </a:r>
          </a:p>
          <a:p>
            <a:r>
              <a:rPr lang="en-US" dirty="0" smtClean="0"/>
              <a:t>If the observatory is being used for club observing or public outreach, you may be able to get some informal practice time—but understand that is not the priority for these sessions</a:t>
            </a:r>
          </a:p>
          <a:p>
            <a:pPr lvl="1"/>
            <a:r>
              <a:rPr lang="en-US" dirty="0" smtClean="0"/>
              <a:t>When other members are using the observatory for their interests, you can ask if you can watch or help them operate, but understand this may conflict with their goals</a:t>
            </a:r>
          </a:p>
          <a:p>
            <a:endParaRPr lang="en-US" dirty="0"/>
          </a:p>
        </p:txBody>
      </p:sp>
    </p:spTree>
    <p:extLst>
      <p:ext uri="{BB962C8B-B14F-4D97-AF65-F5344CB8AC3E}">
        <p14:creationId xmlns:p14="http://schemas.microsoft.com/office/powerpoint/2010/main" val="31888368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Agenda—Part 1</a:t>
            </a:r>
            <a:endParaRPr lang="en-US" dirty="0"/>
          </a:p>
        </p:txBody>
      </p:sp>
      <p:sp>
        <p:nvSpPr>
          <p:cNvPr id="6" name="Content Placeholder 5"/>
          <p:cNvSpPr>
            <a:spLocks noGrp="1"/>
          </p:cNvSpPr>
          <p:nvPr>
            <p:ph idx="1"/>
          </p:nvPr>
        </p:nvSpPr>
        <p:spPr/>
        <p:txBody>
          <a:bodyPr>
            <a:normAutofit/>
          </a:bodyPr>
          <a:lstStyle/>
          <a:p>
            <a:r>
              <a:rPr lang="en-US" dirty="0" smtClean="0"/>
              <a:t>Telescope basics</a:t>
            </a:r>
          </a:p>
          <a:p>
            <a:r>
              <a:rPr lang="en-US" dirty="0" smtClean="0"/>
              <a:t>Getting around the sky</a:t>
            </a:r>
          </a:p>
          <a:p>
            <a:r>
              <a:rPr lang="en-US" dirty="0" smtClean="0"/>
              <a:t>Logistics for observatory use</a:t>
            </a:r>
          </a:p>
          <a:p>
            <a:r>
              <a:rPr lang="en-US" dirty="0" smtClean="0"/>
              <a:t>Your observing session</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Agenda-Part 2</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We will all go to the observatory when it is still light out</a:t>
            </a:r>
          </a:p>
          <a:p>
            <a:pPr lvl="1"/>
            <a:r>
              <a:rPr lang="en-US" dirty="0" smtClean="0"/>
              <a:t>Must NOT be raining to do this part, but needn’t be clear</a:t>
            </a:r>
          </a:p>
          <a:p>
            <a:r>
              <a:rPr lang="en-US" dirty="0" smtClean="0"/>
              <a:t>We will go through everything you may want to use, while it is light enough to see things</a:t>
            </a:r>
          </a:p>
          <a:p>
            <a:pPr lvl="1"/>
            <a:r>
              <a:rPr lang="en-US" dirty="0" smtClean="0"/>
              <a:t>This is another great opportunity to ask questions</a:t>
            </a:r>
          </a:p>
          <a:p>
            <a:r>
              <a:rPr lang="en-US" dirty="0" smtClean="0"/>
              <a:t>We will go through opening/closing the dome, rotating the dome, prepping the telescope, and operating the telescope</a:t>
            </a:r>
          </a:p>
          <a:p>
            <a:pPr lvl="1"/>
            <a:r>
              <a:rPr lang="en-US" dirty="0" smtClean="0"/>
              <a:t>Everyone gets some hands-on time</a:t>
            </a:r>
          </a:p>
          <a:p>
            <a:r>
              <a:rPr lang="en-US" dirty="0" smtClean="0"/>
              <a:t>Once complete, those of you not doing individual skills demonstrations can leave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Skills Demonstration</a:t>
            </a:r>
            <a:endParaRPr lang="en-US" dirty="0"/>
          </a:p>
        </p:txBody>
      </p:sp>
      <p:sp>
        <p:nvSpPr>
          <p:cNvPr id="3" name="Content Placeholder 2"/>
          <p:cNvSpPr>
            <a:spLocks noGrp="1"/>
          </p:cNvSpPr>
          <p:nvPr>
            <p:ph idx="1"/>
          </p:nvPr>
        </p:nvSpPr>
        <p:spPr/>
        <p:txBody>
          <a:bodyPr>
            <a:normAutofit lnSpcReduction="10000"/>
          </a:bodyPr>
          <a:lstStyle/>
          <a:p>
            <a:r>
              <a:rPr lang="en-US" dirty="0" smtClean="0"/>
              <a:t>Qualification for each individual</a:t>
            </a:r>
          </a:p>
          <a:p>
            <a:pPr lvl="1"/>
            <a:r>
              <a:rPr lang="en-US" dirty="0" smtClean="0"/>
              <a:t>30 to 60 minutes per person</a:t>
            </a:r>
          </a:p>
          <a:p>
            <a:pPr lvl="1"/>
            <a:r>
              <a:rPr lang="en-US" dirty="0" smtClean="0"/>
              <a:t>Must be partly cloudy or better to do this part</a:t>
            </a:r>
          </a:p>
          <a:p>
            <a:r>
              <a:rPr lang="en-US" dirty="0" smtClean="0"/>
              <a:t>You will</a:t>
            </a:r>
          </a:p>
          <a:p>
            <a:pPr lvl="1"/>
            <a:r>
              <a:rPr lang="en-US" dirty="0" smtClean="0"/>
              <a:t>Show you know how to work the dome</a:t>
            </a:r>
          </a:p>
          <a:p>
            <a:pPr lvl="1"/>
            <a:r>
              <a:rPr lang="en-US" dirty="0" smtClean="0"/>
              <a:t>Start telescope from hibernation</a:t>
            </a:r>
          </a:p>
          <a:p>
            <a:pPr lvl="1"/>
            <a:r>
              <a:rPr lang="en-US" dirty="0" smtClean="0"/>
              <a:t>Find a couple of objects on the sky</a:t>
            </a:r>
          </a:p>
          <a:p>
            <a:pPr lvl="1"/>
            <a:r>
              <a:rPr lang="en-US" dirty="0" smtClean="0"/>
              <a:t>Hibernate the telescope</a:t>
            </a:r>
          </a:p>
          <a:p>
            <a:pPr lvl="1"/>
            <a:r>
              <a:rPr lang="en-US" dirty="0" smtClean="0"/>
              <a:t>Close up for night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General Telescope Basics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Parts of a Telescope</a:t>
            </a:r>
            <a:endParaRPr lang="en-US" dirty="0"/>
          </a:p>
        </p:txBody>
      </p:sp>
      <p:pic>
        <p:nvPicPr>
          <p:cNvPr id="6" name="Content Placeholder 5" descr="Astro-BalEQ-13-Done-DSCN0087.jpg"/>
          <p:cNvPicPr>
            <a:picLocks noGrp="1" noChangeAspect="1"/>
          </p:cNvPicPr>
          <p:nvPr>
            <p:ph sz="half" idx="1"/>
          </p:nvPr>
        </p:nvPicPr>
        <p:blipFill>
          <a:blip r:embed="rId2" cstate="print"/>
          <a:stretch>
            <a:fillRect/>
          </a:stretch>
        </p:blipFill>
        <p:spPr>
          <a:xfrm>
            <a:off x="457200" y="2238894"/>
            <a:ext cx="4038600" cy="3693075"/>
          </a:xfrm>
        </p:spPr>
      </p:pic>
      <p:sp>
        <p:nvSpPr>
          <p:cNvPr id="7" name="Content Placeholder 6"/>
          <p:cNvSpPr>
            <a:spLocks noGrp="1"/>
          </p:cNvSpPr>
          <p:nvPr>
            <p:ph sz="half" idx="2"/>
          </p:nvPr>
        </p:nvSpPr>
        <p:spPr>
          <a:xfrm>
            <a:off x="4648200" y="2362200"/>
            <a:ext cx="4191000" cy="4035552"/>
          </a:xfrm>
        </p:spPr>
        <p:txBody>
          <a:bodyPr>
            <a:normAutofit/>
          </a:bodyPr>
          <a:lstStyle/>
          <a:p>
            <a:r>
              <a:rPr lang="en-US" dirty="0" smtClean="0"/>
              <a:t>Finder</a:t>
            </a:r>
          </a:p>
          <a:p>
            <a:r>
              <a:rPr lang="en-US" dirty="0" smtClean="0"/>
              <a:t>Telescope = everything!</a:t>
            </a:r>
          </a:p>
          <a:p>
            <a:pPr lvl="1"/>
            <a:r>
              <a:rPr lang="en-US" sz="2800" dirty="0" smtClean="0"/>
              <a:t>Or telescope = tube</a:t>
            </a:r>
          </a:p>
          <a:p>
            <a:pPr lvl="1"/>
            <a:r>
              <a:rPr lang="en-US" sz="2800" dirty="0" smtClean="0"/>
              <a:t>Tube = “OTA”</a:t>
            </a:r>
          </a:p>
          <a:p>
            <a:r>
              <a:rPr lang="en-US" dirty="0" smtClean="0"/>
              <a:t>Eyepiece</a:t>
            </a:r>
          </a:p>
          <a:p>
            <a:r>
              <a:rPr lang="en-US" dirty="0" smtClean="0"/>
              <a:t>Diagonal</a:t>
            </a:r>
          </a:p>
          <a:p>
            <a:r>
              <a:rPr lang="en-US" dirty="0" smtClean="0"/>
              <a:t>Mount</a:t>
            </a:r>
          </a:p>
          <a:p>
            <a:r>
              <a:rPr lang="en-US" dirty="0" smtClean="0"/>
              <a:t>Tripod (or Pier)</a:t>
            </a:r>
          </a:p>
        </p:txBody>
      </p:sp>
      <p:cxnSp>
        <p:nvCxnSpPr>
          <p:cNvPr id="9" name="Straight Arrow Connector 8"/>
          <p:cNvCxnSpPr/>
          <p:nvPr/>
        </p:nvCxnSpPr>
        <p:spPr>
          <a:xfrm flipH="1" flipV="1">
            <a:off x="2590800" y="5715000"/>
            <a:ext cx="2133600" cy="1524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2667000" y="4876800"/>
            <a:ext cx="2057400" cy="5334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3581400" y="4572000"/>
            <a:ext cx="1143000" cy="3810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3886200" y="4114800"/>
            <a:ext cx="838200" cy="3810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2971800" y="2667000"/>
            <a:ext cx="1828800" cy="3810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3124200" y="3581400"/>
            <a:ext cx="1981200" cy="3810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381000" y="5943600"/>
            <a:ext cx="4572000" cy="523220"/>
          </a:xfrm>
          <a:prstGeom prst="rect">
            <a:avLst/>
          </a:prstGeom>
        </p:spPr>
        <p:txBody>
          <a:bodyPr>
            <a:spAutoFit/>
          </a:bodyPr>
          <a:lstStyle/>
          <a:p>
            <a:r>
              <a:rPr lang="en-US" sz="1400" dirty="0" smtClean="0"/>
              <a:t>Credit:  https://themcdonalds.net/richard/wp/balancing-an-equatorial-mount/</a:t>
            </a:r>
            <a:endParaRPr lang="en-US" sz="1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Aperture and Focal Length</a:t>
            </a:r>
            <a:endParaRPr lang="en-US" dirty="0"/>
          </a:p>
        </p:txBody>
      </p:sp>
      <p:sp>
        <p:nvSpPr>
          <p:cNvPr id="3" name="Content Placeholder 2"/>
          <p:cNvSpPr>
            <a:spLocks noGrp="1"/>
          </p:cNvSpPr>
          <p:nvPr>
            <p:ph sz="half" idx="1"/>
          </p:nvPr>
        </p:nvSpPr>
        <p:spPr/>
        <p:txBody>
          <a:bodyPr>
            <a:normAutofit fontScale="77500" lnSpcReduction="20000"/>
          </a:bodyPr>
          <a:lstStyle/>
          <a:p>
            <a:r>
              <a:rPr lang="en-US" dirty="0" smtClean="0"/>
              <a:t>Aperture = diameter of first lens or mirror surface</a:t>
            </a:r>
          </a:p>
          <a:p>
            <a:pPr lvl="1"/>
            <a:r>
              <a:rPr lang="en-US" dirty="0" smtClean="0"/>
              <a:t>Generally in inches if large and mm if small</a:t>
            </a:r>
          </a:p>
          <a:p>
            <a:pPr lvl="1"/>
            <a:r>
              <a:rPr lang="en-US" dirty="0" smtClean="0"/>
              <a:t>The big telescope is 14”, the small is 81 mm</a:t>
            </a:r>
          </a:p>
          <a:p>
            <a:pPr lvl="1"/>
            <a:r>
              <a:rPr lang="en-US" dirty="0" smtClean="0"/>
              <a:t>Larger aperture will give brighter images for all objects, assuming the same focal length</a:t>
            </a:r>
          </a:p>
          <a:p>
            <a:r>
              <a:rPr lang="en-US" dirty="0" smtClean="0"/>
              <a:t>Focal length = how far behind the aperture (“entrance pupil”) does the image come into focus (sort of)</a:t>
            </a:r>
          </a:p>
          <a:p>
            <a:pPr lvl="1"/>
            <a:r>
              <a:rPr lang="en-US" dirty="0" smtClean="0"/>
              <a:t>Generally in mm</a:t>
            </a:r>
          </a:p>
          <a:p>
            <a:pPr lvl="1"/>
            <a:r>
              <a:rPr lang="en-US" dirty="0" smtClean="0"/>
              <a:t>Longer focal length = higher power</a:t>
            </a:r>
          </a:p>
        </p:txBody>
      </p:sp>
      <p:pic>
        <p:nvPicPr>
          <p:cNvPr id="5" name="Content Placeholder 4" descr="Refractor Diagram.jpg"/>
          <p:cNvPicPr>
            <a:picLocks noGrp="1" noChangeAspect="1"/>
          </p:cNvPicPr>
          <p:nvPr>
            <p:ph sz="half" idx="2"/>
          </p:nvPr>
        </p:nvPicPr>
        <p:blipFill>
          <a:blip r:embed="rId2" cstate="print"/>
          <a:stretch>
            <a:fillRect/>
          </a:stretch>
        </p:blipFill>
        <p:spPr>
          <a:xfrm>
            <a:off x="4648200" y="2570956"/>
            <a:ext cx="4038600" cy="3028950"/>
          </a:xfrm>
        </p:spPr>
      </p:pic>
      <p:cxnSp>
        <p:nvCxnSpPr>
          <p:cNvPr id="7" name="Straight Arrow Connector 6"/>
          <p:cNvCxnSpPr/>
          <p:nvPr/>
        </p:nvCxnSpPr>
        <p:spPr>
          <a:xfrm>
            <a:off x="5029200" y="3581400"/>
            <a:ext cx="0" cy="99060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5562600" y="4876800"/>
            <a:ext cx="2209800" cy="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562600" y="4876800"/>
            <a:ext cx="2133600" cy="369332"/>
          </a:xfrm>
          <a:prstGeom prst="rect">
            <a:avLst/>
          </a:prstGeom>
          <a:noFill/>
        </p:spPr>
        <p:txBody>
          <a:bodyPr wrap="square" rtlCol="0">
            <a:spAutoFit/>
          </a:bodyPr>
          <a:lstStyle/>
          <a:p>
            <a:pPr algn="ctr"/>
            <a:r>
              <a:rPr lang="en-US" dirty="0" smtClean="0"/>
              <a:t>Focal Length</a:t>
            </a:r>
            <a:endParaRPr lang="en-US" dirty="0"/>
          </a:p>
        </p:txBody>
      </p:sp>
      <p:sp>
        <p:nvSpPr>
          <p:cNvPr id="15" name="TextBox 14"/>
          <p:cNvSpPr txBox="1"/>
          <p:nvPr/>
        </p:nvSpPr>
        <p:spPr>
          <a:xfrm rot="16200000">
            <a:off x="3766066" y="3930134"/>
            <a:ext cx="2133600" cy="369332"/>
          </a:xfrm>
          <a:prstGeom prst="rect">
            <a:avLst/>
          </a:prstGeom>
          <a:noFill/>
        </p:spPr>
        <p:txBody>
          <a:bodyPr wrap="square" rtlCol="0">
            <a:spAutoFit/>
          </a:bodyPr>
          <a:lstStyle/>
          <a:p>
            <a:pPr algn="ctr"/>
            <a:r>
              <a:rPr lang="en-US" dirty="0" smtClean="0"/>
              <a:t>Aperture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Focal Ratio</a:t>
            </a:r>
            <a:endParaRPr lang="en-US" dirty="0"/>
          </a:p>
        </p:txBody>
      </p:sp>
      <p:pic>
        <p:nvPicPr>
          <p:cNvPr id="5" name="Content Placeholder 4" descr="Refractor Diagram.jpg"/>
          <p:cNvPicPr>
            <a:picLocks noGrp="1" noChangeAspect="1"/>
          </p:cNvPicPr>
          <p:nvPr>
            <p:ph sz="half" idx="1"/>
          </p:nvPr>
        </p:nvPicPr>
        <p:blipFill>
          <a:blip r:embed="rId2" cstate="print"/>
          <a:stretch>
            <a:fillRect/>
          </a:stretch>
        </p:blipFill>
        <p:spPr>
          <a:xfrm>
            <a:off x="457200" y="2133600"/>
            <a:ext cx="4038600" cy="3028950"/>
          </a:xfrm>
        </p:spPr>
      </p:pic>
      <p:sp>
        <p:nvSpPr>
          <p:cNvPr id="4" name="Content Placeholder 3"/>
          <p:cNvSpPr>
            <a:spLocks noGrp="1"/>
          </p:cNvSpPr>
          <p:nvPr>
            <p:ph sz="half" idx="2"/>
          </p:nvPr>
        </p:nvSpPr>
        <p:spPr/>
        <p:txBody>
          <a:bodyPr>
            <a:normAutofit lnSpcReduction="10000"/>
          </a:bodyPr>
          <a:lstStyle/>
          <a:p>
            <a:r>
              <a:rPr lang="en-US" dirty="0" smtClean="0"/>
              <a:t>Focal ratio (or f/#) = focal length / aperture</a:t>
            </a:r>
          </a:p>
          <a:p>
            <a:pPr lvl="1"/>
            <a:r>
              <a:rPr lang="en-US" dirty="0" smtClean="0"/>
              <a:t>“Camera” people (aka “Jackie”) will ask about this</a:t>
            </a:r>
          </a:p>
          <a:p>
            <a:pPr lvl="1"/>
            <a:r>
              <a:rPr lang="en-US" dirty="0" err="1" smtClean="0"/>
              <a:t>Unitless</a:t>
            </a:r>
            <a:endParaRPr lang="en-US" dirty="0" smtClean="0"/>
          </a:p>
          <a:p>
            <a:pPr lvl="1"/>
            <a:r>
              <a:rPr lang="en-US" dirty="0" smtClean="0"/>
              <a:t>“Fast” = low numbers (say ~3.5 to 6), “slow” = high numbers (~10 to 15)</a:t>
            </a:r>
          </a:p>
          <a:p>
            <a:pPr lvl="1"/>
            <a:r>
              <a:rPr lang="en-US" dirty="0" smtClean="0"/>
              <a:t>Fast generally will have brighter images for extended objects</a:t>
            </a:r>
          </a:p>
          <a:p>
            <a:endParaRPr lang="en-US" dirty="0"/>
          </a:p>
        </p:txBody>
      </p:sp>
      <p:cxnSp>
        <p:nvCxnSpPr>
          <p:cNvPr id="6" name="Straight Arrow Connector 5"/>
          <p:cNvCxnSpPr/>
          <p:nvPr/>
        </p:nvCxnSpPr>
        <p:spPr>
          <a:xfrm>
            <a:off x="914400" y="3144044"/>
            <a:ext cx="0" cy="99060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1371600" y="4439444"/>
            <a:ext cx="2209800" cy="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447800" y="4439444"/>
            <a:ext cx="2133600" cy="369332"/>
          </a:xfrm>
          <a:prstGeom prst="rect">
            <a:avLst/>
          </a:prstGeom>
          <a:noFill/>
        </p:spPr>
        <p:txBody>
          <a:bodyPr wrap="square" rtlCol="0">
            <a:spAutoFit/>
          </a:bodyPr>
          <a:lstStyle/>
          <a:p>
            <a:pPr algn="ctr"/>
            <a:r>
              <a:rPr lang="en-US" dirty="0" smtClean="0"/>
              <a:t>f</a:t>
            </a:r>
            <a:endParaRPr lang="en-US" dirty="0"/>
          </a:p>
        </p:txBody>
      </p:sp>
      <p:sp>
        <p:nvSpPr>
          <p:cNvPr id="9" name="TextBox 8"/>
          <p:cNvSpPr txBox="1"/>
          <p:nvPr/>
        </p:nvSpPr>
        <p:spPr>
          <a:xfrm rot="16200000">
            <a:off x="-348734" y="3416578"/>
            <a:ext cx="2133600" cy="369332"/>
          </a:xfrm>
          <a:prstGeom prst="rect">
            <a:avLst/>
          </a:prstGeom>
          <a:noFill/>
        </p:spPr>
        <p:txBody>
          <a:bodyPr wrap="square" rtlCol="0">
            <a:spAutoFit/>
          </a:bodyPr>
          <a:lstStyle/>
          <a:p>
            <a:pPr algn="ctr"/>
            <a:r>
              <a:rPr lang="en-US" dirty="0" smtClean="0"/>
              <a:t>d</a:t>
            </a:r>
            <a:endParaRPr lang="en-US" dirty="0"/>
          </a:p>
        </p:txBody>
      </p:sp>
      <p:sp>
        <p:nvSpPr>
          <p:cNvPr id="10" name="TextBox 9"/>
          <p:cNvSpPr txBox="1"/>
          <p:nvPr/>
        </p:nvSpPr>
        <p:spPr>
          <a:xfrm>
            <a:off x="1676400" y="2382044"/>
            <a:ext cx="2133600" cy="369332"/>
          </a:xfrm>
          <a:prstGeom prst="rect">
            <a:avLst/>
          </a:prstGeom>
          <a:noFill/>
        </p:spPr>
        <p:txBody>
          <a:bodyPr wrap="square" rtlCol="0">
            <a:spAutoFit/>
          </a:bodyPr>
          <a:lstStyle/>
          <a:p>
            <a:pPr algn="ctr"/>
            <a:r>
              <a:rPr lang="en-US" dirty="0" smtClean="0"/>
              <a:t>f# = f / d</a:t>
            </a:r>
            <a:endParaRPr lang="en-US" dirty="0"/>
          </a:p>
        </p:txBody>
      </p:sp>
      <p:sp>
        <p:nvSpPr>
          <p:cNvPr id="11" name="TextBox 10"/>
          <p:cNvSpPr txBox="1"/>
          <p:nvPr/>
        </p:nvSpPr>
        <p:spPr>
          <a:xfrm>
            <a:off x="914400" y="5410200"/>
            <a:ext cx="3124200" cy="1015663"/>
          </a:xfrm>
          <a:prstGeom prst="rect">
            <a:avLst/>
          </a:prstGeom>
          <a:noFill/>
        </p:spPr>
        <p:txBody>
          <a:bodyPr wrap="square" rtlCol="0">
            <a:spAutoFit/>
          </a:bodyPr>
          <a:lstStyle/>
          <a:p>
            <a:pPr algn="ctr"/>
            <a:r>
              <a:rPr lang="en-US" sz="2000" dirty="0" smtClean="0"/>
              <a:t>Big telescope is f/11 (slow) Small telescope is f/6 (medium to fast)</a:t>
            </a: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smtClean="0"/>
              <a:t>Power = focal length of the telescope divided by focal length of the eyepiece  </a:t>
            </a:r>
          </a:p>
          <a:p>
            <a:r>
              <a:rPr lang="en-US" dirty="0" smtClean="0"/>
              <a:t>Power is </a:t>
            </a:r>
            <a:r>
              <a:rPr lang="en-US" dirty="0" err="1" smtClean="0"/>
              <a:t>unitless</a:t>
            </a:r>
            <a:endParaRPr lang="en-US" dirty="0" smtClean="0"/>
          </a:p>
          <a:p>
            <a:r>
              <a:rPr lang="en-US" dirty="0" smtClean="0"/>
              <a:t>Power is a measure of how much larger something appears while viewing it through an optical instrument</a:t>
            </a:r>
          </a:p>
          <a:p>
            <a:r>
              <a:rPr lang="en-US" dirty="0" smtClean="0"/>
              <a:t>Example—what power is required for Mars to appear “as big as the moon” at the last opposition?</a:t>
            </a:r>
          </a:p>
          <a:p>
            <a:pPr lvl="1"/>
            <a:r>
              <a:rPr lang="en-US" dirty="0" smtClean="0"/>
              <a:t>P = 31’ / 0.40’ = 77 x </a:t>
            </a:r>
          </a:p>
        </p:txBody>
      </p:sp>
      <p:pic>
        <p:nvPicPr>
          <p:cNvPr id="5" name="Content Placeholder 4" descr="Refractor Diagram.jpg"/>
          <p:cNvPicPr>
            <a:picLocks noGrp="1" noChangeAspect="1"/>
          </p:cNvPicPr>
          <p:nvPr>
            <p:ph sz="half" idx="2"/>
          </p:nvPr>
        </p:nvPicPr>
        <p:blipFill>
          <a:blip r:embed="rId2" cstate="print"/>
          <a:stretch>
            <a:fillRect/>
          </a:stretch>
        </p:blipFill>
        <p:spPr>
          <a:xfrm>
            <a:off x="4572000" y="1524000"/>
            <a:ext cx="4038600" cy="3028950"/>
          </a:xfrm>
        </p:spPr>
      </p:pic>
      <p:cxnSp>
        <p:nvCxnSpPr>
          <p:cNvPr id="7" name="Straight Arrow Connector 6"/>
          <p:cNvCxnSpPr/>
          <p:nvPr/>
        </p:nvCxnSpPr>
        <p:spPr>
          <a:xfrm flipH="1">
            <a:off x="7543800" y="2763044"/>
            <a:ext cx="457200" cy="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5486400" y="3829844"/>
            <a:ext cx="2209800" cy="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486400" y="3829844"/>
            <a:ext cx="2133600" cy="369332"/>
          </a:xfrm>
          <a:prstGeom prst="rect">
            <a:avLst/>
          </a:prstGeom>
          <a:noFill/>
        </p:spPr>
        <p:txBody>
          <a:bodyPr wrap="square" rtlCol="0">
            <a:spAutoFit/>
          </a:bodyPr>
          <a:lstStyle/>
          <a:p>
            <a:pPr algn="ctr"/>
            <a:r>
              <a:rPr lang="en-US" dirty="0" err="1" smtClean="0"/>
              <a:t>f</a:t>
            </a:r>
            <a:r>
              <a:rPr lang="en-US" baseline="-25000" dirty="0" err="1" smtClean="0"/>
              <a:t>telescope</a:t>
            </a:r>
            <a:endParaRPr lang="en-US" dirty="0"/>
          </a:p>
        </p:txBody>
      </p:sp>
      <p:sp>
        <p:nvSpPr>
          <p:cNvPr id="17" name="TextBox 16"/>
          <p:cNvSpPr txBox="1"/>
          <p:nvPr/>
        </p:nvSpPr>
        <p:spPr>
          <a:xfrm>
            <a:off x="6705600" y="2229644"/>
            <a:ext cx="2133600" cy="369332"/>
          </a:xfrm>
          <a:prstGeom prst="rect">
            <a:avLst/>
          </a:prstGeom>
          <a:noFill/>
        </p:spPr>
        <p:txBody>
          <a:bodyPr wrap="square" rtlCol="0">
            <a:spAutoFit/>
          </a:bodyPr>
          <a:lstStyle/>
          <a:p>
            <a:pPr algn="ctr"/>
            <a:r>
              <a:rPr lang="en-US" dirty="0" err="1" smtClean="0"/>
              <a:t>f</a:t>
            </a:r>
            <a:r>
              <a:rPr lang="en-US" baseline="-25000" dirty="0" err="1" smtClean="0"/>
              <a:t>eyepiece</a:t>
            </a:r>
            <a:endParaRPr lang="en-US" dirty="0"/>
          </a:p>
        </p:txBody>
      </p:sp>
      <p:sp>
        <p:nvSpPr>
          <p:cNvPr id="18" name="TextBox 17"/>
          <p:cNvSpPr txBox="1"/>
          <p:nvPr/>
        </p:nvSpPr>
        <p:spPr>
          <a:xfrm>
            <a:off x="5486400" y="1772444"/>
            <a:ext cx="2133600" cy="369332"/>
          </a:xfrm>
          <a:prstGeom prst="rect">
            <a:avLst/>
          </a:prstGeom>
          <a:noFill/>
        </p:spPr>
        <p:txBody>
          <a:bodyPr wrap="square" rtlCol="0">
            <a:spAutoFit/>
          </a:bodyPr>
          <a:lstStyle/>
          <a:p>
            <a:pPr algn="ctr"/>
            <a:r>
              <a:rPr lang="en-US" dirty="0" smtClean="0"/>
              <a:t>P = f</a:t>
            </a:r>
            <a:r>
              <a:rPr lang="en-US" baseline="-25000" dirty="0" smtClean="0"/>
              <a:t>t</a:t>
            </a:r>
            <a:r>
              <a:rPr lang="en-US" dirty="0" smtClean="0"/>
              <a:t> / </a:t>
            </a:r>
            <a:r>
              <a:rPr lang="en-US" dirty="0" err="1" smtClean="0"/>
              <a:t>f</a:t>
            </a:r>
            <a:r>
              <a:rPr lang="en-US" baseline="-25000" dirty="0" err="1" smtClean="0"/>
              <a:t>e</a:t>
            </a:r>
            <a:endParaRPr lang="en-US" dirty="0"/>
          </a:p>
        </p:txBody>
      </p:sp>
      <p:graphicFrame>
        <p:nvGraphicFramePr>
          <p:cNvPr id="19" name="Table 18"/>
          <p:cNvGraphicFramePr>
            <a:graphicFrameLocks noGrp="1"/>
          </p:cNvGraphicFramePr>
          <p:nvPr/>
        </p:nvGraphicFramePr>
        <p:xfrm>
          <a:off x="4648200" y="4648200"/>
          <a:ext cx="3962400" cy="1893570"/>
        </p:xfrm>
        <a:graphic>
          <a:graphicData uri="http://schemas.openxmlformats.org/drawingml/2006/table">
            <a:tbl>
              <a:tblPr firstRow="1" bandRow="1">
                <a:tableStyleId>{5C22544A-7EE6-4342-B048-85BDC9FD1C3A}</a:tableStyleId>
              </a:tblPr>
              <a:tblGrid>
                <a:gridCol w="1320800"/>
                <a:gridCol w="1320800"/>
                <a:gridCol w="1320800"/>
              </a:tblGrid>
              <a:tr h="438150">
                <a:tc>
                  <a:txBody>
                    <a:bodyPr/>
                    <a:lstStyle/>
                    <a:p>
                      <a:pPr algn="ctr"/>
                      <a:r>
                        <a:rPr lang="en-US" sz="1600" dirty="0" smtClean="0">
                          <a:solidFill>
                            <a:schemeClr val="tx1"/>
                          </a:solidFill>
                        </a:rPr>
                        <a:t>Eyepiece</a:t>
                      </a:r>
                      <a:endParaRPr lang="en-US" sz="1600" dirty="0">
                        <a:solidFill>
                          <a:schemeClr val="tx1"/>
                        </a:solidFill>
                      </a:endParaRPr>
                    </a:p>
                  </a:txBody>
                  <a:tcPr/>
                </a:tc>
                <a:tc>
                  <a:txBody>
                    <a:bodyPr/>
                    <a:lstStyle/>
                    <a:p>
                      <a:pPr algn="ctr"/>
                      <a:r>
                        <a:rPr lang="en-US" sz="1600" dirty="0" smtClean="0">
                          <a:solidFill>
                            <a:schemeClr val="tx1"/>
                          </a:solidFill>
                        </a:rPr>
                        <a:t>Big Scope</a:t>
                      </a:r>
                    </a:p>
                    <a:p>
                      <a:pPr algn="ctr"/>
                      <a:r>
                        <a:rPr lang="en-US" sz="1600" dirty="0" smtClean="0">
                          <a:solidFill>
                            <a:schemeClr val="tx1"/>
                          </a:solidFill>
                        </a:rPr>
                        <a:t>4000 mm</a:t>
                      </a:r>
                      <a:endParaRPr lang="en-US" sz="1600" dirty="0">
                        <a:solidFill>
                          <a:schemeClr val="tx1"/>
                        </a:solidFill>
                      </a:endParaRPr>
                    </a:p>
                  </a:txBody>
                  <a:tcPr/>
                </a:tc>
                <a:tc>
                  <a:txBody>
                    <a:bodyPr/>
                    <a:lstStyle/>
                    <a:p>
                      <a:pPr algn="ctr"/>
                      <a:r>
                        <a:rPr lang="en-US" sz="1600" dirty="0" smtClean="0">
                          <a:solidFill>
                            <a:schemeClr val="tx1"/>
                          </a:solidFill>
                        </a:rPr>
                        <a:t>Small Scope</a:t>
                      </a:r>
                    </a:p>
                    <a:p>
                      <a:pPr algn="ctr"/>
                      <a:r>
                        <a:rPr lang="en-US" sz="1600" dirty="0" smtClean="0">
                          <a:solidFill>
                            <a:schemeClr val="tx1"/>
                          </a:solidFill>
                        </a:rPr>
                        <a:t>480 mm</a:t>
                      </a:r>
                      <a:endParaRPr lang="en-US" sz="1600" dirty="0">
                        <a:solidFill>
                          <a:schemeClr val="tx1"/>
                        </a:solidFill>
                      </a:endParaRPr>
                    </a:p>
                  </a:txBody>
                  <a:tcPr/>
                </a:tc>
              </a:tr>
              <a:tr h="438150">
                <a:tc>
                  <a:txBody>
                    <a:bodyPr/>
                    <a:lstStyle/>
                    <a:p>
                      <a:pPr algn="ctr"/>
                      <a:r>
                        <a:rPr lang="en-US" sz="1600" dirty="0" smtClean="0">
                          <a:solidFill>
                            <a:schemeClr val="tx1"/>
                          </a:solidFill>
                        </a:rPr>
                        <a:t>50 mm</a:t>
                      </a:r>
                      <a:endParaRPr lang="en-US" sz="1600" dirty="0">
                        <a:solidFill>
                          <a:schemeClr val="tx1"/>
                        </a:solidFill>
                      </a:endParaRPr>
                    </a:p>
                  </a:txBody>
                  <a:tcPr/>
                </a:tc>
                <a:tc>
                  <a:txBody>
                    <a:bodyPr/>
                    <a:lstStyle/>
                    <a:p>
                      <a:pPr algn="ctr"/>
                      <a:r>
                        <a:rPr lang="en-US" sz="1600" dirty="0" smtClean="0">
                          <a:solidFill>
                            <a:schemeClr val="tx1"/>
                          </a:solidFill>
                        </a:rPr>
                        <a:t>80</a:t>
                      </a:r>
                      <a:r>
                        <a:rPr lang="en-US" sz="1600" baseline="0" dirty="0" smtClean="0">
                          <a:solidFill>
                            <a:schemeClr val="tx1"/>
                          </a:solidFill>
                        </a:rPr>
                        <a:t> x</a:t>
                      </a:r>
                      <a:endParaRPr lang="en-US" sz="1600" dirty="0">
                        <a:solidFill>
                          <a:schemeClr val="tx1"/>
                        </a:solidFill>
                      </a:endParaRPr>
                    </a:p>
                  </a:txBody>
                  <a:tcPr/>
                </a:tc>
                <a:tc>
                  <a:txBody>
                    <a:bodyPr/>
                    <a:lstStyle/>
                    <a:p>
                      <a:pPr algn="ctr"/>
                      <a:r>
                        <a:rPr lang="en-US" sz="1600" dirty="0" smtClean="0">
                          <a:solidFill>
                            <a:schemeClr val="tx1"/>
                          </a:solidFill>
                        </a:rPr>
                        <a:t>10 x</a:t>
                      </a:r>
                      <a:endParaRPr lang="en-US" sz="1600" dirty="0">
                        <a:solidFill>
                          <a:schemeClr val="tx1"/>
                        </a:solidFill>
                      </a:endParaRPr>
                    </a:p>
                  </a:txBody>
                  <a:tcPr/>
                </a:tc>
              </a:tr>
              <a:tr h="438150">
                <a:tc>
                  <a:txBody>
                    <a:bodyPr/>
                    <a:lstStyle/>
                    <a:p>
                      <a:pPr algn="ctr"/>
                      <a:r>
                        <a:rPr lang="en-US" sz="1600" dirty="0" smtClean="0">
                          <a:solidFill>
                            <a:schemeClr val="tx1"/>
                          </a:solidFill>
                        </a:rPr>
                        <a:t>30 mm</a:t>
                      </a:r>
                      <a:endParaRPr lang="en-US" sz="1600" dirty="0">
                        <a:solidFill>
                          <a:schemeClr val="tx1"/>
                        </a:solidFill>
                      </a:endParaRPr>
                    </a:p>
                  </a:txBody>
                  <a:tcPr/>
                </a:tc>
                <a:tc>
                  <a:txBody>
                    <a:bodyPr/>
                    <a:lstStyle/>
                    <a:p>
                      <a:pPr algn="ctr"/>
                      <a:r>
                        <a:rPr lang="en-US" sz="1600" dirty="0" smtClean="0">
                          <a:solidFill>
                            <a:schemeClr val="tx1"/>
                          </a:solidFill>
                        </a:rPr>
                        <a:t>133 x</a:t>
                      </a:r>
                      <a:endParaRPr lang="en-US" sz="1600" dirty="0">
                        <a:solidFill>
                          <a:schemeClr val="tx1"/>
                        </a:solidFill>
                      </a:endParaRPr>
                    </a:p>
                  </a:txBody>
                  <a:tcPr/>
                </a:tc>
                <a:tc>
                  <a:txBody>
                    <a:bodyPr/>
                    <a:lstStyle/>
                    <a:p>
                      <a:pPr algn="ctr"/>
                      <a:r>
                        <a:rPr lang="en-US" sz="1600" dirty="0" smtClean="0">
                          <a:solidFill>
                            <a:schemeClr val="tx1"/>
                          </a:solidFill>
                        </a:rPr>
                        <a:t>16 x</a:t>
                      </a:r>
                      <a:endParaRPr lang="en-US" sz="1600" dirty="0">
                        <a:solidFill>
                          <a:schemeClr val="tx1"/>
                        </a:solidFill>
                      </a:endParaRPr>
                    </a:p>
                  </a:txBody>
                  <a:tcPr/>
                </a:tc>
              </a:tr>
              <a:tr h="438150">
                <a:tc>
                  <a:txBody>
                    <a:bodyPr/>
                    <a:lstStyle/>
                    <a:p>
                      <a:pPr algn="ctr"/>
                      <a:r>
                        <a:rPr lang="en-US" sz="1600" dirty="0" smtClean="0">
                          <a:solidFill>
                            <a:schemeClr val="tx1"/>
                          </a:solidFill>
                        </a:rPr>
                        <a:t>20 mm</a:t>
                      </a:r>
                      <a:endParaRPr lang="en-US" sz="1600" dirty="0">
                        <a:solidFill>
                          <a:schemeClr val="tx1"/>
                        </a:solidFill>
                      </a:endParaRPr>
                    </a:p>
                  </a:txBody>
                  <a:tcPr/>
                </a:tc>
                <a:tc>
                  <a:txBody>
                    <a:bodyPr/>
                    <a:lstStyle/>
                    <a:p>
                      <a:pPr algn="ctr"/>
                      <a:r>
                        <a:rPr lang="en-US" sz="1600" dirty="0" smtClean="0">
                          <a:solidFill>
                            <a:schemeClr val="tx1"/>
                          </a:solidFill>
                        </a:rPr>
                        <a:t>200 x</a:t>
                      </a:r>
                      <a:endParaRPr lang="en-US" sz="1600" dirty="0">
                        <a:solidFill>
                          <a:schemeClr val="tx1"/>
                        </a:solidFill>
                      </a:endParaRPr>
                    </a:p>
                  </a:txBody>
                  <a:tcPr/>
                </a:tc>
                <a:tc>
                  <a:txBody>
                    <a:bodyPr/>
                    <a:lstStyle/>
                    <a:p>
                      <a:pPr algn="ctr"/>
                      <a:r>
                        <a:rPr lang="en-US" sz="1600" dirty="0" smtClean="0">
                          <a:solidFill>
                            <a:schemeClr val="tx1"/>
                          </a:solidFill>
                        </a:rPr>
                        <a:t>24 x</a:t>
                      </a:r>
                      <a:endParaRPr lang="en-US" sz="1600" dirty="0">
                        <a:solidFill>
                          <a:schemeClr val="tx1"/>
                        </a:solidFill>
                      </a:endParaRPr>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Refractor Diagram.jpg"/>
          <p:cNvPicPr>
            <a:picLocks noGrp="1" noChangeAspect="1"/>
          </p:cNvPicPr>
          <p:nvPr>
            <p:ph sz="half" idx="1"/>
          </p:nvPr>
        </p:nvPicPr>
        <p:blipFill>
          <a:blip r:embed="rId2" cstate="print"/>
          <a:stretch>
            <a:fillRect/>
          </a:stretch>
        </p:blipFill>
        <p:spPr>
          <a:xfrm>
            <a:off x="457200" y="1524000"/>
            <a:ext cx="4038600" cy="3028950"/>
          </a:xfrm>
        </p:spPr>
      </p:pic>
      <p:sp>
        <p:nvSpPr>
          <p:cNvPr id="2" name="Title 1"/>
          <p:cNvSpPr>
            <a:spLocks noGrp="1"/>
          </p:cNvSpPr>
          <p:nvPr>
            <p:ph type="title"/>
          </p:nvPr>
        </p:nvSpPr>
        <p:spPr/>
        <p:txBody>
          <a:bodyPr/>
          <a:lstStyle/>
          <a:p>
            <a:r>
              <a:rPr lang="en-US" dirty="0" smtClean="0"/>
              <a:t>Field of View</a:t>
            </a:r>
            <a:endParaRPr lang="en-US" dirty="0"/>
          </a:p>
        </p:txBody>
      </p:sp>
      <p:sp>
        <p:nvSpPr>
          <p:cNvPr id="4" name="Content Placeholder 3"/>
          <p:cNvSpPr>
            <a:spLocks noGrp="1"/>
          </p:cNvSpPr>
          <p:nvPr>
            <p:ph sz="half" idx="2"/>
          </p:nvPr>
        </p:nvSpPr>
        <p:spPr/>
        <p:txBody>
          <a:bodyPr>
            <a:normAutofit fontScale="77500" lnSpcReduction="20000"/>
          </a:bodyPr>
          <a:lstStyle/>
          <a:p>
            <a:r>
              <a:rPr lang="en-US" dirty="0" smtClean="0"/>
              <a:t>Field of view is the actual angle on the sky you can see through an optical instrument</a:t>
            </a:r>
          </a:p>
          <a:p>
            <a:pPr lvl="1"/>
            <a:r>
              <a:rPr lang="en-US" dirty="0" smtClean="0"/>
              <a:t>Want to match this roughly to the size of the object you are looking at</a:t>
            </a:r>
          </a:p>
          <a:p>
            <a:pPr lvl="1"/>
            <a:r>
              <a:rPr lang="en-US" dirty="0" smtClean="0"/>
              <a:t>Angular units (typically degrees or arcminutes—1/60 of a degree)</a:t>
            </a:r>
          </a:p>
          <a:p>
            <a:pPr lvl="1"/>
            <a:r>
              <a:rPr lang="en-US" dirty="0" smtClean="0"/>
              <a:t>Example—if you want to see all of the moon through the big scope</a:t>
            </a:r>
          </a:p>
          <a:p>
            <a:pPr lvl="2"/>
            <a:r>
              <a:rPr lang="en-US" dirty="0" smtClean="0"/>
              <a:t>Moon is ~32 </a:t>
            </a:r>
            <a:r>
              <a:rPr lang="en-US" dirty="0" err="1" smtClean="0"/>
              <a:t>arcmin</a:t>
            </a:r>
            <a:r>
              <a:rPr lang="en-US" dirty="0" smtClean="0"/>
              <a:t>, so the 50 mm eyepiece would be required to fit it all in</a:t>
            </a:r>
          </a:p>
          <a:p>
            <a:pPr lvl="1"/>
            <a:r>
              <a:rPr lang="en-US" dirty="0" smtClean="0"/>
              <a:t>This is why we have a small telescope—to show bigger objects, such as star clusters</a:t>
            </a:r>
          </a:p>
          <a:p>
            <a:endParaRPr lang="en-US" dirty="0"/>
          </a:p>
        </p:txBody>
      </p:sp>
      <p:sp>
        <p:nvSpPr>
          <p:cNvPr id="10" name="TextBox 9"/>
          <p:cNvSpPr txBox="1"/>
          <p:nvPr/>
        </p:nvSpPr>
        <p:spPr>
          <a:xfrm>
            <a:off x="1219200" y="1772444"/>
            <a:ext cx="2743200" cy="369332"/>
          </a:xfrm>
          <a:prstGeom prst="rect">
            <a:avLst/>
          </a:prstGeom>
          <a:noFill/>
        </p:spPr>
        <p:txBody>
          <a:bodyPr wrap="square" rtlCol="0">
            <a:spAutoFit/>
          </a:bodyPr>
          <a:lstStyle/>
          <a:p>
            <a:pPr algn="ctr"/>
            <a:r>
              <a:rPr lang="en-US" dirty="0" smtClean="0"/>
              <a:t>FOV = </a:t>
            </a:r>
            <a:r>
              <a:rPr lang="en-US" dirty="0" err="1" smtClean="0"/>
              <a:t>FOV</a:t>
            </a:r>
            <a:r>
              <a:rPr lang="en-US" baseline="-25000" dirty="0" err="1" smtClean="0"/>
              <a:t>apparent</a:t>
            </a:r>
            <a:r>
              <a:rPr lang="en-US" dirty="0" smtClean="0"/>
              <a:t> / Power</a:t>
            </a:r>
            <a:endParaRPr lang="en-US" dirty="0"/>
          </a:p>
        </p:txBody>
      </p:sp>
      <p:graphicFrame>
        <p:nvGraphicFramePr>
          <p:cNvPr id="11" name="Table 10"/>
          <p:cNvGraphicFramePr>
            <a:graphicFrameLocks noGrp="1"/>
          </p:cNvGraphicFramePr>
          <p:nvPr/>
        </p:nvGraphicFramePr>
        <p:xfrm>
          <a:off x="228600" y="4572000"/>
          <a:ext cx="4800600" cy="2137410"/>
        </p:xfrm>
        <a:graphic>
          <a:graphicData uri="http://schemas.openxmlformats.org/drawingml/2006/table">
            <a:tbl>
              <a:tblPr firstRow="1" bandRow="1">
                <a:tableStyleId>{5C22544A-7EE6-4342-B048-85BDC9FD1C3A}</a:tableStyleId>
              </a:tblPr>
              <a:tblGrid>
                <a:gridCol w="1200150"/>
                <a:gridCol w="1200150"/>
                <a:gridCol w="1200150"/>
                <a:gridCol w="1200150"/>
              </a:tblGrid>
              <a:tr h="438150">
                <a:tc>
                  <a:txBody>
                    <a:bodyPr/>
                    <a:lstStyle/>
                    <a:p>
                      <a:pPr algn="ctr"/>
                      <a:r>
                        <a:rPr lang="en-US" sz="1600" dirty="0" smtClean="0">
                          <a:solidFill>
                            <a:schemeClr val="tx1"/>
                          </a:solidFill>
                        </a:rPr>
                        <a:t>Eyepiece</a:t>
                      </a:r>
                      <a:endParaRPr lang="en-US" sz="1600" dirty="0">
                        <a:solidFill>
                          <a:schemeClr val="tx1"/>
                        </a:solidFill>
                      </a:endParaRPr>
                    </a:p>
                  </a:txBody>
                  <a:tcPr/>
                </a:tc>
                <a:tc>
                  <a:txBody>
                    <a:bodyPr/>
                    <a:lstStyle/>
                    <a:p>
                      <a:pPr algn="ctr"/>
                      <a:r>
                        <a:rPr lang="en-US" sz="1600" dirty="0" smtClean="0">
                          <a:solidFill>
                            <a:schemeClr val="tx1"/>
                          </a:solidFill>
                        </a:rPr>
                        <a:t>Apparent Field</a:t>
                      </a:r>
                      <a:r>
                        <a:rPr lang="en-US" sz="1600" baseline="0" dirty="0" smtClean="0">
                          <a:solidFill>
                            <a:schemeClr val="tx1"/>
                          </a:solidFill>
                        </a:rPr>
                        <a:t> of View</a:t>
                      </a:r>
                      <a:endParaRPr lang="en-US" sz="1600" dirty="0">
                        <a:solidFill>
                          <a:schemeClr val="tx1"/>
                        </a:solidFill>
                      </a:endParaRPr>
                    </a:p>
                  </a:txBody>
                  <a:tcPr/>
                </a:tc>
                <a:tc>
                  <a:txBody>
                    <a:bodyPr/>
                    <a:lstStyle/>
                    <a:p>
                      <a:pPr algn="ctr"/>
                      <a:r>
                        <a:rPr lang="en-US" sz="1600" dirty="0" smtClean="0">
                          <a:solidFill>
                            <a:schemeClr val="tx1"/>
                          </a:solidFill>
                        </a:rPr>
                        <a:t>Big Scope</a:t>
                      </a:r>
                    </a:p>
                    <a:p>
                      <a:pPr algn="ctr"/>
                      <a:r>
                        <a:rPr lang="en-US" sz="1600" dirty="0" smtClean="0">
                          <a:solidFill>
                            <a:schemeClr val="tx1"/>
                          </a:solidFill>
                        </a:rPr>
                        <a:t>4000 mm</a:t>
                      </a:r>
                      <a:endParaRPr lang="en-US" sz="1600" dirty="0">
                        <a:solidFill>
                          <a:schemeClr val="tx1"/>
                        </a:solidFill>
                      </a:endParaRPr>
                    </a:p>
                  </a:txBody>
                  <a:tcPr/>
                </a:tc>
                <a:tc>
                  <a:txBody>
                    <a:bodyPr/>
                    <a:lstStyle/>
                    <a:p>
                      <a:pPr algn="ctr"/>
                      <a:r>
                        <a:rPr lang="en-US" sz="1600" dirty="0" smtClean="0">
                          <a:solidFill>
                            <a:schemeClr val="tx1"/>
                          </a:solidFill>
                        </a:rPr>
                        <a:t>Small Scope</a:t>
                      </a:r>
                    </a:p>
                    <a:p>
                      <a:pPr algn="ctr"/>
                      <a:r>
                        <a:rPr lang="en-US" sz="1600" dirty="0" smtClean="0">
                          <a:solidFill>
                            <a:schemeClr val="tx1"/>
                          </a:solidFill>
                        </a:rPr>
                        <a:t>480 mm</a:t>
                      </a:r>
                      <a:endParaRPr lang="en-US" sz="1600" dirty="0">
                        <a:solidFill>
                          <a:schemeClr val="tx1"/>
                        </a:solidFill>
                      </a:endParaRPr>
                    </a:p>
                  </a:txBody>
                  <a:tcPr/>
                </a:tc>
              </a:tr>
              <a:tr h="438150">
                <a:tc>
                  <a:txBody>
                    <a:bodyPr/>
                    <a:lstStyle/>
                    <a:p>
                      <a:pPr algn="ctr"/>
                      <a:r>
                        <a:rPr lang="en-US" sz="1600" dirty="0" smtClean="0">
                          <a:solidFill>
                            <a:schemeClr val="tx1"/>
                          </a:solidFill>
                        </a:rPr>
                        <a:t>50 mm</a:t>
                      </a:r>
                      <a:endParaRPr lang="en-US" sz="1600" dirty="0">
                        <a:solidFill>
                          <a:schemeClr val="tx1"/>
                        </a:solidFill>
                      </a:endParaRPr>
                    </a:p>
                  </a:txBody>
                  <a:tcPr/>
                </a:tc>
                <a:tc>
                  <a:txBody>
                    <a:bodyPr/>
                    <a:lstStyle/>
                    <a:p>
                      <a:pPr algn="ctr"/>
                      <a:r>
                        <a:rPr lang="en-US" sz="1600" dirty="0" smtClean="0">
                          <a:solidFill>
                            <a:schemeClr val="tx1"/>
                          </a:solidFill>
                        </a:rPr>
                        <a:t>60°</a:t>
                      </a:r>
                      <a:endParaRPr lang="en-US" sz="1600" dirty="0">
                        <a:solidFill>
                          <a:schemeClr val="tx1"/>
                        </a:solidFill>
                      </a:endParaRPr>
                    </a:p>
                  </a:txBody>
                  <a:tcPr/>
                </a:tc>
                <a:tc>
                  <a:txBody>
                    <a:bodyPr/>
                    <a:lstStyle/>
                    <a:p>
                      <a:pPr algn="ctr"/>
                      <a:r>
                        <a:rPr lang="en-US" sz="1600" dirty="0" smtClean="0">
                          <a:solidFill>
                            <a:schemeClr val="tx1"/>
                          </a:solidFill>
                        </a:rPr>
                        <a:t>45 </a:t>
                      </a:r>
                      <a:r>
                        <a:rPr lang="en-US" sz="1600" dirty="0" err="1" smtClean="0">
                          <a:solidFill>
                            <a:schemeClr val="tx1"/>
                          </a:solidFill>
                        </a:rPr>
                        <a:t>arcmin</a:t>
                      </a:r>
                      <a:endParaRPr lang="en-US" sz="1600" dirty="0">
                        <a:solidFill>
                          <a:schemeClr val="tx1"/>
                        </a:solidFill>
                      </a:endParaRPr>
                    </a:p>
                  </a:txBody>
                  <a:tcPr/>
                </a:tc>
                <a:tc>
                  <a:txBody>
                    <a:bodyPr/>
                    <a:lstStyle/>
                    <a:p>
                      <a:pPr algn="ctr"/>
                      <a:r>
                        <a:rPr lang="en-US" sz="1600" dirty="0" smtClean="0">
                          <a:solidFill>
                            <a:schemeClr val="tx1"/>
                          </a:solidFill>
                        </a:rPr>
                        <a:t>6°</a:t>
                      </a:r>
                      <a:endParaRPr lang="en-US" sz="1600" dirty="0">
                        <a:solidFill>
                          <a:schemeClr val="tx1"/>
                        </a:solidFill>
                      </a:endParaRPr>
                    </a:p>
                  </a:txBody>
                  <a:tcPr/>
                </a:tc>
              </a:tr>
              <a:tr h="438150">
                <a:tc>
                  <a:txBody>
                    <a:bodyPr/>
                    <a:lstStyle/>
                    <a:p>
                      <a:pPr algn="ctr"/>
                      <a:r>
                        <a:rPr lang="en-US" sz="1600" dirty="0" smtClean="0">
                          <a:solidFill>
                            <a:schemeClr val="tx1"/>
                          </a:solidFill>
                        </a:rPr>
                        <a:t>30 mm</a:t>
                      </a:r>
                      <a:endParaRPr lang="en-US" sz="16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rPr>
                        <a:t>68°</a:t>
                      </a:r>
                    </a:p>
                  </a:txBody>
                  <a:tcPr/>
                </a:tc>
                <a:tc>
                  <a:txBody>
                    <a:bodyPr/>
                    <a:lstStyle/>
                    <a:p>
                      <a:pPr algn="ctr"/>
                      <a:r>
                        <a:rPr lang="en-US" sz="1600" dirty="0" smtClean="0">
                          <a:solidFill>
                            <a:schemeClr val="tx1"/>
                          </a:solidFill>
                        </a:rPr>
                        <a:t>30 </a:t>
                      </a:r>
                      <a:r>
                        <a:rPr lang="en-US" sz="1600" dirty="0" err="1" smtClean="0">
                          <a:solidFill>
                            <a:schemeClr val="tx1"/>
                          </a:solidFill>
                        </a:rPr>
                        <a:t>arcmin</a:t>
                      </a:r>
                      <a:endParaRPr lang="en-US" sz="1600" dirty="0">
                        <a:solidFill>
                          <a:schemeClr val="tx1"/>
                        </a:solidFill>
                      </a:endParaRPr>
                    </a:p>
                  </a:txBody>
                  <a:tcPr/>
                </a:tc>
                <a:tc>
                  <a:txBody>
                    <a:bodyPr/>
                    <a:lstStyle/>
                    <a:p>
                      <a:pPr algn="ctr"/>
                      <a:r>
                        <a:rPr lang="en-US" sz="1600" dirty="0" smtClean="0">
                          <a:solidFill>
                            <a:schemeClr val="tx1"/>
                          </a:solidFill>
                        </a:rPr>
                        <a:t>4.2°</a:t>
                      </a:r>
                      <a:endParaRPr lang="en-US" sz="1600" dirty="0">
                        <a:solidFill>
                          <a:schemeClr val="tx1"/>
                        </a:solidFill>
                      </a:endParaRPr>
                    </a:p>
                  </a:txBody>
                  <a:tcPr/>
                </a:tc>
              </a:tr>
              <a:tr h="438150">
                <a:tc>
                  <a:txBody>
                    <a:bodyPr/>
                    <a:lstStyle/>
                    <a:p>
                      <a:pPr algn="ctr"/>
                      <a:r>
                        <a:rPr lang="en-US" sz="1600" dirty="0" smtClean="0">
                          <a:solidFill>
                            <a:schemeClr val="tx1"/>
                          </a:solidFill>
                        </a:rPr>
                        <a:t>20 mm</a:t>
                      </a:r>
                      <a:endParaRPr lang="en-US" sz="16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rPr>
                        <a:t>68°</a:t>
                      </a:r>
                    </a:p>
                  </a:txBody>
                  <a:tcPr/>
                </a:tc>
                <a:tc>
                  <a:txBody>
                    <a:bodyPr/>
                    <a:lstStyle/>
                    <a:p>
                      <a:pPr algn="ctr"/>
                      <a:r>
                        <a:rPr lang="en-US" sz="1600" dirty="0" smtClean="0">
                          <a:solidFill>
                            <a:schemeClr val="tx1"/>
                          </a:solidFill>
                        </a:rPr>
                        <a:t>20 </a:t>
                      </a:r>
                      <a:r>
                        <a:rPr lang="en-US" sz="1600" dirty="0" err="1" smtClean="0">
                          <a:solidFill>
                            <a:schemeClr val="tx1"/>
                          </a:solidFill>
                        </a:rPr>
                        <a:t>arcmin</a:t>
                      </a:r>
                      <a:endParaRPr lang="en-US" sz="1600" dirty="0">
                        <a:solidFill>
                          <a:schemeClr val="tx1"/>
                        </a:solidFill>
                      </a:endParaRPr>
                    </a:p>
                  </a:txBody>
                  <a:tcPr/>
                </a:tc>
                <a:tc>
                  <a:txBody>
                    <a:bodyPr/>
                    <a:lstStyle/>
                    <a:p>
                      <a:pPr algn="ctr"/>
                      <a:r>
                        <a:rPr lang="en-US" sz="1600" dirty="0" smtClean="0">
                          <a:solidFill>
                            <a:schemeClr val="tx1"/>
                          </a:solidFill>
                        </a:rPr>
                        <a:t>3.4°</a:t>
                      </a:r>
                      <a:endParaRPr lang="en-US" sz="1600" dirty="0">
                        <a:solidFill>
                          <a:schemeClr val="tx1"/>
                        </a:solidFill>
                      </a:endParaRPr>
                    </a:p>
                  </a:txBody>
                  <a:tcPr/>
                </a:tc>
              </a:tr>
            </a:tbl>
          </a:graphicData>
        </a:graphic>
      </p:graphicFrame>
      <p:cxnSp>
        <p:nvCxnSpPr>
          <p:cNvPr id="18" name="Straight Connector 17"/>
          <p:cNvCxnSpPr/>
          <p:nvPr/>
        </p:nvCxnSpPr>
        <p:spPr>
          <a:xfrm>
            <a:off x="4038600" y="2895600"/>
            <a:ext cx="3048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4038600" y="3048000"/>
            <a:ext cx="3048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Arc 21"/>
          <p:cNvSpPr/>
          <p:nvPr/>
        </p:nvSpPr>
        <p:spPr>
          <a:xfrm>
            <a:off x="4038600" y="2895600"/>
            <a:ext cx="381000" cy="304800"/>
          </a:xfrm>
          <a:prstGeom prst="arc">
            <a:avLst>
              <a:gd name="adj1" fmla="val 8014191"/>
              <a:gd name="adj2" fmla="val 13332915"/>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4" name="Straight Arrow Connector 23"/>
          <p:cNvCxnSpPr/>
          <p:nvPr/>
        </p:nvCxnSpPr>
        <p:spPr>
          <a:xfrm flipH="1">
            <a:off x="3124200" y="3048000"/>
            <a:ext cx="914400" cy="228600"/>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flipV="1">
            <a:off x="3124200" y="2743200"/>
            <a:ext cx="914400" cy="304800"/>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28" name="Arc 27"/>
          <p:cNvSpPr/>
          <p:nvPr/>
        </p:nvSpPr>
        <p:spPr>
          <a:xfrm>
            <a:off x="3200400" y="2743200"/>
            <a:ext cx="304800" cy="533400"/>
          </a:xfrm>
          <a:prstGeom prst="arc">
            <a:avLst>
              <a:gd name="adj1" fmla="val 6242510"/>
              <a:gd name="adj2" fmla="val 14835235"/>
            </a:avLst>
          </a:prstGeom>
          <a:ln w="254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TextBox 28"/>
          <p:cNvSpPr txBox="1"/>
          <p:nvPr/>
        </p:nvSpPr>
        <p:spPr>
          <a:xfrm>
            <a:off x="2895600" y="2819400"/>
            <a:ext cx="457200" cy="369332"/>
          </a:xfrm>
          <a:prstGeom prst="rect">
            <a:avLst/>
          </a:prstGeom>
          <a:noFill/>
        </p:spPr>
        <p:txBody>
          <a:bodyPr wrap="square" rtlCol="0">
            <a:spAutoFit/>
          </a:bodyPr>
          <a:lstStyle/>
          <a:p>
            <a:r>
              <a:rPr lang="el-GR" dirty="0" smtClean="0"/>
              <a:t>α</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Telescope Types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Refractors</a:t>
            </a:r>
          </a:p>
          <a:p>
            <a:pPr lvl="1"/>
            <a:r>
              <a:rPr lang="en-US" dirty="0" smtClean="0"/>
              <a:t>Focusing lenses</a:t>
            </a:r>
          </a:p>
          <a:p>
            <a:pPr lvl="1"/>
            <a:r>
              <a:rPr lang="en-US" dirty="0" smtClean="0"/>
              <a:t>The smaller telescope and finder are this type</a:t>
            </a:r>
          </a:p>
          <a:p>
            <a:r>
              <a:rPr lang="en-US" dirty="0" smtClean="0"/>
              <a:t>Reflectors</a:t>
            </a:r>
          </a:p>
          <a:p>
            <a:pPr lvl="1"/>
            <a:r>
              <a:rPr lang="en-US" dirty="0" smtClean="0"/>
              <a:t>Focusing mirror(s)</a:t>
            </a:r>
          </a:p>
          <a:p>
            <a:r>
              <a:rPr lang="en-US" dirty="0" err="1" smtClean="0"/>
              <a:t>Catadioptrics</a:t>
            </a:r>
            <a:endParaRPr lang="en-US" dirty="0" smtClean="0"/>
          </a:p>
          <a:p>
            <a:pPr lvl="1"/>
            <a:r>
              <a:rPr lang="en-US" dirty="0" smtClean="0"/>
              <a:t>Combination of lenses and mirrors</a:t>
            </a:r>
          </a:p>
          <a:p>
            <a:pPr lvl="1"/>
            <a:r>
              <a:rPr lang="en-US" dirty="0" smtClean="0"/>
              <a:t>The big telescope is this type</a:t>
            </a:r>
            <a:endParaRPr lang="en-US" dirty="0"/>
          </a:p>
        </p:txBody>
      </p:sp>
      <p:pic>
        <p:nvPicPr>
          <p:cNvPr id="5" name="Content Placeholder 4" descr="Reflector.png"/>
          <p:cNvPicPr>
            <a:picLocks noGrp="1" noChangeAspect="1"/>
          </p:cNvPicPr>
          <p:nvPr>
            <p:ph sz="half" idx="2"/>
          </p:nvPr>
        </p:nvPicPr>
        <p:blipFill>
          <a:blip r:embed="rId2" cstate="print"/>
          <a:stretch>
            <a:fillRect/>
          </a:stretch>
        </p:blipFill>
        <p:spPr>
          <a:xfrm>
            <a:off x="4876800" y="3352800"/>
            <a:ext cx="3181350" cy="1438275"/>
          </a:xfrm>
        </p:spPr>
      </p:pic>
      <p:pic>
        <p:nvPicPr>
          <p:cNvPr id="7" name="Picture 6" descr="Catadioptric.png"/>
          <p:cNvPicPr>
            <a:picLocks noChangeAspect="1"/>
          </p:cNvPicPr>
          <p:nvPr/>
        </p:nvPicPr>
        <p:blipFill>
          <a:blip r:embed="rId3" cstate="print"/>
          <a:stretch>
            <a:fillRect/>
          </a:stretch>
        </p:blipFill>
        <p:spPr>
          <a:xfrm>
            <a:off x="4419600" y="4381500"/>
            <a:ext cx="4953000" cy="2476500"/>
          </a:xfrm>
          <a:prstGeom prst="rect">
            <a:avLst/>
          </a:prstGeom>
        </p:spPr>
      </p:pic>
      <p:sp>
        <p:nvSpPr>
          <p:cNvPr id="8" name="TextBox 7"/>
          <p:cNvSpPr txBox="1"/>
          <p:nvPr/>
        </p:nvSpPr>
        <p:spPr>
          <a:xfrm>
            <a:off x="5638800" y="6324600"/>
            <a:ext cx="2514600" cy="276999"/>
          </a:xfrm>
          <a:prstGeom prst="rect">
            <a:avLst/>
          </a:prstGeom>
          <a:noFill/>
        </p:spPr>
        <p:txBody>
          <a:bodyPr wrap="square" rtlCol="0">
            <a:spAutoFit/>
          </a:bodyPr>
          <a:lstStyle/>
          <a:p>
            <a:r>
              <a:rPr lang="en-US" sz="1200" dirty="0" smtClean="0"/>
              <a:t>Credit pieceofsky.wordpress.com</a:t>
            </a:r>
            <a:endParaRPr lang="en-US" sz="1200" dirty="0"/>
          </a:p>
        </p:txBody>
      </p:sp>
      <p:pic>
        <p:nvPicPr>
          <p:cNvPr id="9" name="Picture 8" descr="Refractor.jpg"/>
          <p:cNvPicPr>
            <a:picLocks noChangeAspect="1"/>
          </p:cNvPicPr>
          <p:nvPr/>
        </p:nvPicPr>
        <p:blipFill>
          <a:blip r:embed="rId4" cstate="print"/>
          <a:stretch>
            <a:fillRect/>
          </a:stretch>
        </p:blipFill>
        <p:spPr>
          <a:xfrm>
            <a:off x="6248400" y="1524000"/>
            <a:ext cx="2514600" cy="1819275"/>
          </a:xfrm>
          <a:prstGeom prst="rect">
            <a:avLst/>
          </a:prstGeom>
        </p:spPr>
      </p:pic>
      <p:sp>
        <p:nvSpPr>
          <p:cNvPr id="10" name="TextBox 9"/>
          <p:cNvSpPr txBox="1"/>
          <p:nvPr/>
        </p:nvSpPr>
        <p:spPr>
          <a:xfrm>
            <a:off x="6324600" y="3352800"/>
            <a:ext cx="2514600" cy="276999"/>
          </a:xfrm>
          <a:prstGeom prst="rect">
            <a:avLst/>
          </a:prstGeom>
          <a:noFill/>
        </p:spPr>
        <p:txBody>
          <a:bodyPr wrap="square" rtlCol="0">
            <a:spAutoFit/>
          </a:bodyPr>
          <a:lstStyle/>
          <a:p>
            <a:r>
              <a:rPr lang="en-US" sz="1200" dirty="0" smtClean="0"/>
              <a:t>Credit mrclarkrbhs.wikispaces.com</a:t>
            </a:r>
            <a:endParaRPr lang="en-US" sz="1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Getting Around the Sky</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Sky Coordinates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Right Ascension (“RA”, similar to Longitude)</a:t>
            </a:r>
          </a:p>
          <a:p>
            <a:pPr lvl="1"/>
            <a:r>
              <a:rPr lang="en-US" dirty="0" smtClean="0"/>
              <a:t>Runs 0 to 24 hours, increasing to the west</a:t>
            </a:r>
          </a:p>
          <a:p>
            <a:pPr lvl="1"/>
            <a:r>
              <a:rPr lang="en-US" dirty="0" smtClean="0"/>
              <a:t>Each hour is subdivided into 60 minutes, which in turn are divided into 60 seconds</a:t>
            </a:r>
          </a:p>
          <a:p>
            <a:pPr lvl="2"/>
            <a:r>
              <a:rPr lang="en-US" dirty="0" smtClean="0"/>
              <a:t>Angular distance  of hours/min/sec varies with declination!</a:t>
            </a:r>
          </a:p>
          <a:p>
            <a:pPr lvl="1"/>
            <a:r>
              <a:rPr lang="en-US" dirty="0" smtClean="0"/>
              <a:t>The earth rotates in this fixed coordinate system about 24:04 RA in 24 hours time</a:t>
            </a:r>
          </a:p>
          <a:p>
            <a:pPr lvl="2"/>
            <a:r>
              <a:rPr lang="en-US" dirty="0" smtClean="0"/>
              <a:t>The same point of the sky will be at the same altitude/azimuth about 4 minutes time earlier each night</a:t>
            </a:r>
          </a:p>
          <a:p>
            <a:r>
              <a:rPr lang="en-US" dirty="0" smtClean="0"/>
              <a:t>Declination (“Dec”, similar to Latitude)</a:t>
            </a:r>
          </a:p>
          <a:p>
            <a:pPr lvl="1"/>
            <a:r>
              <a:rPr lang="en-US" dirty="0" smtClean="0"/>
              <a:t>Runs -90° to + 90° south to north</a:t>
            </a:r>
          </a:p>
          <a:p>
            <a:pPr lvl="1"/>
            <a:r>
              <a:rPr lang="en-US" dirty="0" smtClean="0"/>
              <a:t>Each degree is subdivided into 60 minutes, which in turn are divided into 60 seconds</a:t>
            </a:r>
          </a:p>
          <a:p>
            <a:pPr lvl="2"/>
            <a:r>
              <a:rPr lang="en-US" dirty="0" smtClean="0"/>
              <a:t>Angular distance of degrees/min/sec is invariant</a:t>
            </a:r>
          </a:p>
          <a:p>
            <a:pPr lvl="2"/>
            <a:r>
              <a:rPr lang="en-US" dirty="0" smtClean="0"/>
              <a:t>RA min/sec ≠ Dec min/sec!</a:t>
            </a:r>
          </a:p>
          <a:p>
            <a:r>
              <a:rPr lang="en-US" dirty="0" smtClean="0"/>
              <a:t>RA and Dec are fixed to the sky</a:t>
            </a:r>
          </a:p>
          <a:p>
            <a:r>
              <a:rPr lang="en-US" dirty="0" smtClean="0"/>
              <a:t>This is how we specify the location of targets on the sky, for input to the telescope mount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Sky Coordinates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Altitude (elevation) is angle above the horizon, and is fixed by your location on the earth</a:t>
            </a:r>
          </a:p>
          <a:p>
            <a:pPr lvl="1"/>
            <a:r>
              <a:rPr lang="en-US" dirty="0" smtClean="0"/>
              <a:t>Measured in degrees-minutes-seconds, but for amateur astronomy we generally only care to the degree level--runs from 0° to 90°</a:t>
            </a:r>
          </a:p>
          <a:p>
            <a:r>
              <a:rPr lang="en-US" dirty="0" smtClean="0"/>
              <a:t>Azimuth is angle from north, measured along the horizon line from your location</a:t>
            </a:r>
          </a:p>
          <a:p>
            <a:pPr marL="704088" lvl="2" indent="-320040">
              <a:spcBef>
                <a:spcPts val="0"/>
              </a:spcBef>
              <a:buClr>
                <a:schemeClr val="accent1"/>
              </a:buClr>
              <a:buSzPct val="80000"/>
              <a:buFont typeface="Wingdings 2"/>
              <a:buChar char=""/>
            </a:pPr>
            <a:r>
              <a:rPr lang="en-US" sz="2800" dirty="0" smtClean="0"/>
              <a:t>Measured in degrees-minutes-seconds, but again we generally only care to the degree level--runs from 0° to 360° looking clockwise from above</a:t>
            </a:r>
          </a:p>
          <a:p>
            <a:pPr marL="704088" lvl="2" indent="-320040">
              <a:spcBef>
                <a:spcPts val="0"/>
              </a:spcBef>
              <a:buClr>
                <a:schemeClr val="accent1"/>
              </a:buClr>
              <a:buSzPct val="80000"/>
              <a:buFont typeface="Wingdings 2"/>
              <a:buChar char=""/>
            </a:pPr>
            <a:r>
              <a:rPr lang="en-US" sz="2800" dirty="0" smtClean="0"/>
              <a:t>Beware what north you are referencing (true, magnetic, grid)—they can vary significantly—astronomers use true</a:t>
            </a:r>
          </a:p>
          <a:p>
            <a:pPr marL="438912" lvl="1" indent="-320040">
              <a:spcBef>
                <a:spcPts val="0"/>
              </a:spcBef>
              <a:buClr>
                <a:schemeClr val="accent1"/>
              </a:buClr>
              <a:buSzPct val="80000"/>
              <a:buFont typeface="Wingdings 2"/>
              <a:buChar char=""/>
            </a:pPr>
            <a:r>
              <a:rPr lang="en-US" sz="3200" dirty="0" smtClean="0"/>
              <a:t>Altitude/azimuth are generally used to tell where an object is in your local coordinates</a:t>
            </a:r>
          </a:p>
          <a:p>
            <a:pPr marL="704088" lvl="2" indent="-320040">
              <a:spcBef>
                <a:spcPts val="0"/>
              </a:spcBef>
              <a:buClr>
                <a:schemeClr val="accent1"/>
              </a:buClr>
              <a:buSzPct val="80000"/>
              <a:buFont typeface="Wingdings 2"/>
              <a:buChar char=""/>
            </a:pPr>
            <a:r>
              <a:rPr lang="en-US" dirty="0" smtClean="0"/>
              <a:t>Is the object too low to the horizon to be seen from our observatory (altitude)?</a:t>
            </a:r>
          </a:p>
          <a:p>
            <a:pPr marL="704088" lvl="2" indent="-320040">
              <a:spcBef>
                <a:spcPts val="0"/>
              </a:spcBef>
              <a:buClr>
                <a:schemeClr val="accent1"/>
              </a:buClr>
              <a:buSzPct val="80000"/>
              <a:buFont typeface="Wingdings 2"/>
              <a:buChar char=""/>
            </a:pPr>
            <a:r>
              <a:rPr lang="en-US" dirty="0" smtClean="0"/>
              <a:t>Is the object going to be behind that tree (altitude and azimuth)?</a:t>
            </a:r>
          </a:p>
          <a:p>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Sidereal Time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Sidereal time is actually just the RA that is crossing your meridian at that time</a:t>
            </a:r>
          </a:p>
          <a:p>
            <a:pPr lvl="1"/>
            <a:r>
              <a:rPr lang="en-US" dirty="0" smtClean="0"/>
              <a:t>The meridian is an imaginary line that runs across the sky from north to south</a:t>
            </a:r>
          </a:p>
          <a:p>
            <a:pPr lvl="1"/>
            <a:r>
              <a:rPr lang="en-US" dirty="0" smtClean="0"/>
              <a:t>Splits the sky into an east and west hemisphere</a:t>
            </a:r>
          </a:p>
          <a:p>
            <a:r>
              <a:rPr lang="en-US" dirty="0" smtClean="0"/>
              <a:t>Since for our telescope’s equatorial mount it is important what is in the east and west, knowing the local sidereal time makes it a snap to know</a:t>
            </a:r>
          </a:p>
          <a:p>
            <a:pPr lvl="1"/>
            <a:r>
              <a:rPr lang="en-US" dirty="0" smtClean="0"/>
              <a:t>If it has a lower RA than the local sidereal time, the object is in the west, higher to the east</a:t>
            </a:r>
          </a:p>
          <a:p>
            <a:pPr lvl="2"/>
            <a:r>
              <a:rPr lang="en-US" dirty="0" smtClean="0"/>
              <a:t>Applies up to angular distances of 12 hours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Sidereal Time (continued)</a:t>
            </a:r>
            <a:endParaRPr lang="en-US" dirty="0"/>
          </a:p>
        </p:txBody>
      </p:sp>
      <p:sp>
        <p:nvSpPr>
          <p:cNvPr id="3" name="Content Placeholder 2"/>
          <p:cNvSpPr>
            <a:spLocks noGrp="1"/>
          </p:cNvSpPr>
          <p:nvPr>
            <p:ph idx="1"/>
          </p:nvPr>
        </p:nvSpPr>
        <p:spPr/>
        <p:txBody>
          <a:bodyPr>
            <a:normAutofit lnSpcReduction="10000"/>
          </a:bodyPr>
          <a:lstStyle/>
          <a:p>
            <a:r>
              <a:rPr lang="en-US" dirty="0" smtClean="0"/>
              <a:t>How can you tell sidereal time?</a:t>
            </a:r>
          </a:p>
          <a:p>
            <a:pPr lvl="1"/>
            <a:r>
              <a:rPr lang="en-US" dirty="0" smtClean="0"/>
              <a:t>Look it up on the internet:  </a:t>
            </a:r>
            <a:r>
              <a:rPr lang="en-US" dirty="0" smtClean="0">
                <a:hlinkClick r:id="rId2"/>
              </a:rPr>
              <a:t>http://tycho.usno.navy.mil/sidereal.html</a:t>
            </a:r>
            <a:endParaRPr lang="en-US" dirty="0" smtClean="0"/>
          </a:p>
          <a:p>
            <a:pPr lvl="2"/>
            <a:r>
              <a:rPr lang="en-US" dirty="0" smtClean="0"/>
              <a:t>You’ll need to know your longitude </a:t>
            </a:r>
          </a:p>
          <a:p>
            <a:pPr lvl="2"/>
            <a:r>
              <a:rPr lang="en-US" dirty="0" err="1" smtClean="0"/>
              <a:t>Roelke</a:t>
            </a:r>
            <a:r>
              <a:rPr lang="en-US" dirty="0" smtClean="0"/>
              <a:t> Observatory:  Lat +39° 38’ 50”, Long -76° 59’ 11”</a:t>
            </a:r>
          </a:p>
          <a:p>
            <a:pPr lvl="1"/>
            <a:r>
              <a:rPr lang="en-US" dirty="0" smtClean="0"/>
              <a:t>Get a sidereal clock</a:t>
            </a:r>
          </a:p>
          <a:p>
            <a:pPr lvl="1"/>
            <a:r>
              <a:rPr lang="en-US" dirty="0" smtClean="0"/>
              <a:t>Get a sidereal clock app for your smart phone</a:t>
            </a:r>
          </a:p>
          <a:p>
            <a:pPr lvl="2"/>
            <a:r>
              <a:rPr lang="en-US" dirty="0" smtClean="0"/>
              <a:t>I use “</a:t>
            </a:r>
            <a:r>
              <a:rPr lang="en-US" dirty="0" err="1" smtClean="0"/>
              <a:t>MySiderealTime</a:t>
            </a:r>
            <a:r>
              <a:rPr lang="en-US" dirty="0" smtClean="0"/>
              <a:t>” app for Android</a:t>
            </a:r>
          </a:p>
          <a:p>
            <a:pPr lvl="2"/>
            <a:r>
              <a:rPr lang="en-US" dirty="0" smtClean="0"/>
              <a:t>This also gives you local time to the second, that will help when you need to tweak the mount’s time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At </a:t>
            </a:r>
            <a:r>
              <a:rPr lang="en-US" dirty="0" err="1" smtClean="0"/>
              <a:t>Roelke</a:t>
            </a:r>
            <a:r>
              <a:rPr lang="en-US" dirty="0" smtClean="0"/>
              <a:t> Observatory</a:t>
            </a:r>
            <a:endParaRPr lang="en-US" dirty="0"/>
          </a:p>
        </p:txBody>
      </p:sp>
      <p:sp>
        <p:nvSpPr>
          <p:cNvPr id="5" name="Content Placeholder 4"/>
          <p:cNvSpPr>
            <a:spLocks noGrp="1"/>
          </p:cNvSpPr>
          <p:nvPr>
            <p:ph idx="1"/>
          </p:nvPr>
        </p:nvSpPr>
        <p:spPr/>
        <p:txBody>
          <a:bodyPr/>
          <a:lstStyle/>
          <a:p>
            <a:r>
              <a:rPr lang="en-US" dirty="0" smtClean="0"/>
              <a:t>Almost everything you find will be by doing a direct Go-To</a:t>
            </a:r>
          </a:p>
          <a:p>
            <a:pPr lvl="1"/>
            <a:r>
              <a:rPr lang="en-US" dirty="0" smtClean="0"/>
              <a:t>The key is to know how the object is named in the telescope</a:t>
            </a:r>
          </a:p>
          <a:p>
            <a:pPr lvl="1"/>
            <a:r>
              <a:rPr lang="en-US" dirty="0" smtClean="0"/>
              <a:t>Some objects are by name, others by number</a:t>
            </a:r>
          </a:p>
          <a:p>
            <a:pPr lvl="1"/>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Solar System Object Names</a:t>
            </a:r>
            <a:endParaRPr lang="en-US" dirty="0"/>
          </a:p>
        </p:txBody>
      </p:sp>
      <p:sp>
        <p:nvSpPr>
          <p:cNvPr id="3" name="Content Placeholder 2"/>
          <p:cNvSpPr>
            <a:spLocks noGrp="1"/>
          </p:cNvSpPr>
          <p:nvPr>
            <p:ph idx="1"/>
          </p:nvPr>
        </p:nvSpPr>
        <p:spPr/>
        <p:txBody>
          <a:bodyPr>
            <a:normAutofit/>
          </a:bodyPr>
          <a:lstStyle/>
          <a:p>
            <a:r>
              <a:rPr lang="en-US" dirty="0" smtClean="0"/>
              <a:t>Major solar system objects just go by name, picked off the menu—”Planets” or the 5 key</a:t>
            </a:r>
          </a:p>
          <a:p>
            <a:pPr lvl="1"/>
            <a:r>
              <a:rPr lang="en-US" dirty="0" smtClean="0"/>
              <a:t>Included are all non-dwarf planets plus Pluto</a:t>
            </a:r>
          </a:p>
          <a:p>
            <a:pPr lvl="1"/>
            <a:r>
              <a:rPr lang="en-US" dirty="0" smtClean="0"/>
              <a:t>The moon and sun</a:t>
            </a:r>
          </a:p>
          <a:p>
            <a:pPr lvl="1"/>
            <a:r>
              <a:rPr lang="en-US" u="sng" dirty="0" smtClean="0"/>
              <a:t>Asteroids and comets are not included</a:t>
            </a:r>
            <a:r>
              <a:rPr lang="en-US" dirty="0" smtClean="0"/>
              <a:t>, you’ll have to get your own RA/Dec for the time you’ll be looking for them and program those coordinates into the mount</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Stars and Patterns</a:t>
            </a:r>
            <a:endParaRPr lang="en-US" dirty="0"/>
          </a:p>
        </p:txBody>
      </p:sp>
      <p:sp>
        <p:nvSpPr>
          <p:cNvPr id="3" name="Content Placeholder 2"/>
          <p:cNvSpPr>
            <a:spLocks noGrp="1"/>
          </p:cNvSpPr>
          <p:nvPr>
            <p:ph idx="1"/>
          </p:nvPr>
        </p:nvSpPr>
        <p:spPr/>
        <p:txBody>
          <a:bodyPr>
            <a:normAutofit lnSpcReduction="10000"/>
          </a:bodyPr>
          <a:lstStyle/>
          <a:p>
            <a:pPr marL="438912" lvl="1" indent="-320040">
              <a:spcBef>
                <a:spcPts val="0"/>
              </a:spcBef>
              <a:buClr>
                <a:schemeClr val="accent1"/>
              </a:buClr>
              <a:buSzPct val="80000"/>
              <a:buFont typeface="Wingdings 2"/>
              <a:buChar char=""/>
            </a:pPr>
            <a:r>
              <a:rPr lang="en-US" dirty="0" smtClean="0"/>
              <a:t>Stars</a:t>
            </a:r>
          </a:p>
          <a:p>
            <a:pPr marL="704088" lvl="2" indent="-320040">
              <a:spcBef>
                <a:spcPts val="0"/>
              </a:spcBef>
              <a:buClr>
                <a:schemeClr val="accent1"/>
              </a:buClr>
              <a:buSzPct val="80000"/>
              <a:buFont typeface="Wingdings 2"/>
              <a:buChar char=""/>
            </a:pPr>
            <a:r>
              <a:rPr lang="en-US" dirty="0" smtClean="0"/>
              <a:t>Star or 5 key:  SAO (Smithsonian Astrophysical Observatory) numbers—generally a 6-digit number—leading 0’s not required</a:t>
            </a:r>
          </a:p>
          <a:p>
            <a:pPr marL="704088" lvl="2" indent="-320040">
              <a:spcBef>
                <a:spcPts val="0"/>
              </a:spcBef>
              <a:buClr>
                <a:schemeClr val="accent1"/>
              </a:buClr>
              <a:buSzPct val="80000"/>
              <a:buFont typeface="Wingdings 2"/>
              <a:buChar char=""/>
            </a:pPr>
            <a:r>
              <a:rPr lang="en-US" dirty="0" smtClean="0"/>
              <a:t>List or 8 </a:t>
            </a:r>
            <a:r>
              <a:rPr lang="en-US" dirty="0" err="1" smtClean="0"/>
              <a:t>key</a:t>
            </a:r>
            <a:r>
              <a:rPr lang="en-US" dirty="0" err="1" smtClean="0">
                <a:sym typeface="Wingdings" pitchFamily="2" charset="2"/>
              </a:rPr>
              <a:t>named</a:t>
            </a:r>
            <a:r>
              <a:rPr lang="en-US" dirty="0" smtClean="0">
                <a:sym typeface="Wingdings" pitchFamily="2" charset="2"/>
              </a:rPr>
              <a:t> stars:  </a:t>
            </a:r>
            <a:r>
              <a:rPr lang="en-US" dirty="0" smtClean="0"/>
              <a:t>proper names (bright stars only, maybe as faint as </a:t>
            </a:r>
            <a:r>
              <a:rPr lang="en-US" dirty="0" err="1" smtClean="0"/>
              <a:t>mag</a:t>
            </a:r>
            <a:r>
              <a:rPr lang="en-US" dirty="0" smtClean="0"/>
              <a:t> 3), scroll up or down to name</a:t>
            </a:r>
          </a:p>
          <a:p>
            <a:pPr marL="438912" lvl="1" indent="-320040">
              <a:spcBef>
                <a:spcPts val="0"/>
              </a:spcBef>
              <a:buClr>
                <a:schemeClr val="accent1"/>
              </a:buClr>
              <a:buSzPct val="80000"/>
              <a:buFont typeface="Wingdings 2"/>
              <a:buChar char=""/>
            </a:pPr>
            <a:r>
              <a:rPr lang="en-US" dirty="0" smtClean="0"/>
              <a:t>Double stars and variable stars</a:t>
            </a:r>
          </a:p>
          <a:p>
            <a:pPr marL="704088" lvl="2" indent="-320040">
              <a:spcBef>
                <a:spcPts val="0"/>
              </a:spcBef>
              <a:buClr>
                <a:schemeClr val="accent1"/>
              </a:buClr>
              <a:buSzPct val="80000"/>
              <a:buFont typeface="Wingdings 2"/>
              <a:buChar char=""/>
            </a:pPr>
            <a:r>
              <a:rPr lang="en-US" dirty="0" smtClean="0"/>
              <a:t>List or 8 </a:t>
            </a:r>
            <a:r>
              <a:rPr lang="en-US" dirty="0" err="1" smtClean="0"/>
              <a:t>key</a:t>
            </a:r>
            <a:r>
              <a:rPr lang="en-US" dirty="0" err="1" smtClean="0">
                <a:sym typeface="Wingdings" pitchFamily="2" charset="2"/>
              </a:rPr>
              <a:t>double</a:t>
            </a:r>
            <a:r>
              <a:rPr lang="en-US" dirty="0" smtClean="0">
                <a:sym typeface="Wingdings" pitchFamily="2" charset="2"/>
              </a:rPr>
              <a:t> stars/variable stars:  b</a:t>
            </a:r>
            <a:r>
              <a:rPr lang="en-US" dirty="0" smtClean="0"/>
              <a:t>y proper name, constellation Greek letters, or catalog #, scroll up or down to name</a:t>
            </a:r>
          </a:p>
          <a:p>
            <a:pPr marL="438912" lvl="1" indent="-320040">
              <a:spcBef>
                <a:spcPts val="0"/>
              </a:spcBef>
              <a:buClr>
                <a:schemeClr val="accent1"/>
              </a:buClr>
              <a:buSzPct val="80000"/>
              <a:buFont typeface="Wingdings 2"/>
              <a:buChar char=""/>
            </a:pPr>
            <a:r>
              <a:rPr lang="en-US" dirty="0" smtClean="0"/>
              <a:t>Constellations and asterisms</a:t>
            </a:r>
          </a:p>
          <a:p>
            <a:pPr marL="704088" lvl="2" indent="-320040">
              <a:spcBef>
                <a:spcPts val="0"/>
              </a:spcBef>
              <a:buClr>
                <a:schemeClr val="accent1"/>
              </a:buClr>
              <a:buSzPct val="80000"/>
              <a:buFont typeface="Wingdings 2"/>
              <a:buChar char=""/>
            </a:pPr>
            <a:r>
              <a:rPr lang="en-US" dirty="0" smtClean="0"/>
              <a:t>List or 8 </a:t>
            </a:r>
            <a:r>
              <a:rPr lang="en-US" dirty="0" err="1" smtClean="0"/>
              <a:t>key</a:t>
            </a:r>
            <a:r>
              <a:rPr lang="en-US" dirty="0" err="1" smtClean="0">
                <a:sym typeface="Wingdings" pitchFamily="2" charset="2"/>
              </a:rPr>
              <a:t>constellation</a:t>
            </a:r>
            <a:r>
              <a:rPr lang="en-US" dirty="0" smtClean="0">
                <a:sym typeface="Wingdings" pitchFamily="2" charset="2"/>
              </a:rPr>
              <a:t>/asterisms:  b</a:t>
            </a:r>
            <a:r>
              <a:rPr lang="en-US" dirty="0" smtClean="0"/>
              <a:t>y name, scroll up or down</a:t>
            </a:r>
          </a:p>
          <a:p>
            <a:pPr marL="704088" lvl="2" indent="-320040">
              <a:spcBef>
                <a:spcPts val="0"/>
              </a:spcBef>
              <a:buClr>
                <a:schemeClr val="accent1"/>
              </a:buClr>
              <a:buSzPct val="80000"/>
              <a:buFont typeface="Wingdings 2"/>
              <a:buChar char=""/>
            </a:pPr>
            <a:endParaRPr lang="en-US"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Deep Sky Objects</a:t>
            </a:r>
            <a:endParaRPr lang="en-US" dirty="0"/>
          </a:p>
        </p:txBody>
      </p:sp>
      <p:sp>
        <p:nvSpPr>
          <p:cNvPr id="3" name="Content Placeholder 2"/>
          <p:cNvSpPr>
            <a:spLocks noGrp="1"/>
          </p:cNvSpPr>
          <p:nvPr>
            <p:ph idx="1"/>
          </p:nvPr>
        </p:nvSpPr>
        <p:spPr/>
        <p:txBody>
          <a:bodyPr>
            <a:normAutofit/>
          </a:bodyPr>
          <a:lstStyle/>
          <a:p>
            <a:pPr marL="438912" lvl="1" indent="-320040">
              <a:spcBef>
                <a:spcPts val="0"/>
              </a:spcBef>
              <a:buClr>
                <a:schemeClr val="accent1"/>
              </a:buClr>
              <a:buSzPct val="80000"/>
              <a:buFont typeface="Wingdings 2"/>
              <a:buChar char=""/>
            </a:pPr>
            <a:r>
              <a:rPr lang="en-US" dirty="0" smtClean="0"/>
              <a:t>Clusters, nebula, galaxies</a:t>
            </a:r>
          </a:p>
          <a:p>
            <a:pPr marL="704088" lvl="2" indent="-320040">
              <a:spcBef>
                <a:spcPts val="0"/>
              </a:spcBef>
              <a:buClr>
                <a:schemeClr val="accent1"/>
              </a:buClr>
              <a:buSzPct val="80000"/>
              <a:buFont typeface="Wingdings 2"/>
              <a:buChar char=""/>
            </a:pPr>
            <a:r>
              <a:rPr lang="en-US" dirty="0" smtClean="0"/>
              <a:t>Messier or 1 key:  Messier number (bright objects), must include leading zero if less than 100</a:t>
            </a:r>
          </a:p>
          <a:p>
            <a:pPr marL="704088" lvl="2" indent="-320040">
              <a:spcBef>
                <a:spcPts val="0"/>
              </a:spcBef>
              <a:buClr>
                <a:schemeClr val="accent1"/>
              </a:buClr>
              <a:buSzPct val="80000"/>
              <a:buFont typeface="Wingdings 2"/>
              <a:buChar char=""/>
            </a:pPr>
            <a:r>
              <a:rPr lang="en-US" dirty="0" err="1" smtClean="0"/>
              <a:t>Cadwell</a:t>
            </a:r>
            <a:r>
              <a:rPr lang="en-US" dirty="0" smtClean="0"/>
              <a:t> or 2 key:  Caldwell number (other bright objects)</a:t>
            </a:r>
          </a:p>
          <a:p>
            <a:pPr marL="704088" lvl="2" indent="-320040">
              <a:spcBef>
                <a:spcPts val="0"/>
              </a:spcBef>
              <a:buClr>
                <a:schemeClr val="accent1"/>
              </a:buClr>
              <a:buSzPct val="80000"/>
              <a:buFont typeface="Wingdings 2"/>
              <a:buChar char=""/>
            </a:pPr>
            <a:r>
              <a:rPr lang="en-US" dirty="0" smtClean="0"/>
              <a:t>NGC or 4 key:  NGC number (other objects)</a:t>
            </a:r>
          </a:p>
          <a:p>
            <a:pPr marL="704088" lvl="2" indent="-320040">
              <a:spcBef>
                <a:spcPts val="0"/>
              </a:spcBef>
              <a:buClr>
                <a:schemeClr val="accent1"/>
              </a:buClr>
              <a:buSzPct val="80000"/>
              <a:buFont typeface="Wingdings 2"/>
              <a:buChar char=""/>
            </a:pPr>
            <a:r>
              <a:rPr lang="en-US" dirty="0" smtClean="0"/>
              <a:t>List or 8 key</a:t>
            </a:r>
            <a:r>
              <a:rPr lang="en-US" dirty="0" smtClean="0">
                <a:sym typeface="Wingdings" pitchFamily="2" charset="2"/>
              </a:rPr>
              <a:t> </a:t>
            </a:r>
            <a:r>
              <a:rPr lang="en-US" dirty="0" smtClean="0"/>
              <a:t>object name (bright objects), scroll up/down to object</a:t>
            </a:r>
          </a:p>
          <a:p>
            <a:pPr marL="704088" lvl="2" indent="-320040">
              <a:spcBef>
                <a:spcPts val="0"/>
              </a:spcBef>
              <a:buClr>
                <a:schemeClr val="accent1"/>
              </a:buClr>
              <a:buSzPct val="80000"/>
              <a:buFont typeface="Wingdings 2"/>
              <a:buChar char=""/>
            </a:pPr>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Objects</a:t>
            </a:r>
            <a:endParaRPr lang="en-US" dirty="0"/>
          </a:p>
        </p:txBody>
      </p:sp>
      <p:sp>
        <p:nvSpPr>
          <p:cNvPr id="3" name="Content Placeholder 2"/>
          <p:cNvSpPr>
            <a:spLocks noGrp="1"/>
          </p:cNvSpPr>
          <p:nvPr>
            <p:ph idx="1"/>
          </p:nvPr>
        </p:nvSpPr>
        <p:spPr/>
        <p:txBody>
          <a:bodyPr/>
          <a:lstStyle/>
          <a:p>
            <a:r>
              <a:rPr lang="en-US" dirty="0" smtClean="0"/>
              <a:t>You can also get to objects by either:</a:t>
            </a:r>
          </a:p>
          <a:p>
            <a:pPr lvl="1"/>
            <a:r>
              <a:rPr lang="en-US" dirty="0" smtClean="0"/>
              <a:t>Directly entering RA and Dec into the hand controller</a:t>
            </a:r>
          </a:p>
          <a:p>
            <a:pPr lvl="1"/>
            <a:r>
              <a:rPr lang="en-US" dirty="0" smtClean="0"/>
              <a:t>Saving RA and Dec as a user object, and slewing to it at some later time</a:t>
            </a:r>
          </a:p>
          <a:p>
            <a:r>
              <a:rPr lang="en-US" dirty="0" smtClean="0"/>
              <a:t>Only time you are likely to use this is for some transient object, such as a nova or comet</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 Observations</a:t>
            </a:r>
            <a:endParaRPr lang="en-US" dirty="0"/>
          </a:p>
        </p:txBody>
      </p:sp>
      <p:sp>
        <p:nvSpPr>
          <p:cNvPr id="3" name="Content Placeholder 2"/>
          <p:cNvSpPr>
            <a:spLocks noGrp="1"/>
          </p:cNvSpPr>
          <p:nvPr>
            <p:ph idx="1"/>
          </p:nvPr>
        </p:nvSpPr>
        <p:spPr/>
        <p:txBody>
          <a:bodyPr>
            <a:normAutofit/>
          </a:bodyPr>
          <a:lstStyle/>
          <a:p>
            <a:r>
              <a:rPr lang="en-US" dirty="0" smtClean="0"/>
              <a:t>Questions to answer first…</a:t>
            </a:r>
          </a:p>
          <a:p>
            <a:pPr lvl="1"/>
            <a:r>
              <a:rPr lang="en-US" dirty="0" smtClean="0"/>
              <a:t>When does your target cross the meridian?</a:t>
            </a:r>
          </a:p>
          <a:p>
            <a:pPr lvl="1"/>
            <a:r>
              <a:rPr lang="en-US" dirty="0" smtClean="0"/>
              <a:t>When is your potential target above the effective horizon?</a:t>
            </a:r>
          </a:p>
          <a:p>
            <a:pPr lvl="2"/>
            <a:r>
              <a:rPr lang="en-US" dirty="0" smtClean="0"/>
              <a:t>Is your target faint or something requiring high power?  If so, you’ll want to observe it as high in the sky as possible</a:t>
            </a:r>
          </a:p>
          <a:p>
            <a:pPr lvl="1"/>
            <a:r>
              <a:rPr lang="en-US" dirty="0" smtClean="0"/>
              <a:t>What elevation is your target when you’ll observe it?</a:t>
            </a:r>
            <a:endParaRPr lang="en-US" dirty="0"/>
          </a:p>
        </p:txBody>
      </p:sp>
    </p:spTree>
    <p:extLst>
      <p:ext uri="{BB962C8B-B14F-4D97-AF65-F5344CB8AC3E}">
        <p14:creationId xmlns:p14="http://schemas.microsoft.com/office/powerpoint/2010/main" val="2828620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Crossing the Meridian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When does the target cross from the east to the west celestial hemisphere?</a:t>
            </a:r>
          </a:p>
          <a:p>
            <a:pPr lvl="1"/>
            <a:r>
              <a:rPr lang="en-US" dirty="0" smtClean="0"/>
              <a:t>Why important:  highest elevation, meridian flip issues</a:t>
            </a:r>
          </a:p>
          <a:p>
            <a:r>
              <a:rPr lang="en-US" dirty="0" smtClean="0"/>
              <a:t>Check your planetarium program for your observing day</a:t>
            </a:r>
          </a:p>
          <a:p>
            <a:r>
              <a:rPr lang="en-US" dirty="0" smtClean="0"/>
              <a:t>Quick estimate on same day:</a:t>
            </a:r>
          </a:p>
          <a:p>
            <a:pPr lvl="1"/>
            <a:r>
              <a:rPr lang="en-US" dirty="0" smtClean="0"/>
              <a:t>Calculate hours to observation time</a:t>
            </a:r>
          </a:p>
          <a:p>
            <a:pPr lvl="1"/>
            <a:r>
              <a:rPr lang="en-US" dirty="0" smtClean="0"/>
              <a:t>Add this to the current sidereal time</a:t>
            </a:r>
          </a:p>
          <a:p>
            <a:pPr lvl="2"/>
            <a:r>
              <a:rPr lang="en-US" dirty="0" smtClean="0"/>
              <a:t>If &gt; 24, subtract 24</a:t>
            </a:r>
          </a:p>
          <a:p>
            <a:pPr lvl="2"/>
            <a:r>
              <a:rPr lang="en-US" dirty="0" smtClean="0"/>
              <a:t>This is the observation time’s sidereal time</a:t>
            </a:r>
          </a:p>
          <a:p>
            <a:pPr lvl="1"/>
            <a:r>
              <a:rPr lang="en-US" dirty="0" smtClean="0"/>
              <a:t>Compare this to the target’s RA</a:t>
            </a:r>
          </a:p>
          <a:p>
            <a:pPr lvl="2"/>
            <a:r>
              <a:rPr lang="en-US" dirty="0" smtClean="0"/>
              <a:t>If target &gt; sidereal time, the difference is hours until meridian crossing</a:t>
            </a:r>
          </a:p>
          <a:p>
            <a:pPr lvl="2"/>
            <a:r>
              <a:rPr lang="en-US" dirty="0" smtClean="0"/>
              <a:t>If target &lt; sidereal time, the difference is hours after crossing</a:t>
            </a:r>
          </a:p>
          <a:p>
            <a:pPr lvl="2"/>
            <a:r>
              <a:rPr lang="en-US" dirty="0" smtClean="0"/>
              <a:t>Correct for 24 hour roll-over!</a:t>
            </a:r>
          </a:p>
        </p:txBody>
      </p:sp>
    </p:spTree>
    <p:extLst>
      <p:ext uri="{BB962C8B-B14F-4D97-AF65-F5344CB8AC3E}">
        <p14:creationId xmlns:p14="http://schemas.microsoft.com/office/powerpoint/2010/main" val="16313424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Above the Effective Horizon</a:t>
            </a:r>
            <a:endParaRPr lang="en-US" dirty="0"/>
          </a:p>
        </p:txBody>
      </p:sp>
      <p:sp>
        <p:nvSpPr>
          <p:cNvPr id="3" name="Content Placeholder 2"/>
          <p:cNvSpPr>
            <a:spLocks noGrp="1"/>
          </p:cNvSpPr>
          <p:nvPr>
            <p:ph sz="half" idx="1"/>
          </p:nvPr>
        </p:nvSpPr>
        <p:spPr>
          <a:xfrm>
            <a:off x="457200" y="1773936"/>
            <a:ext cx="3581400" cy="4623816"/>
          </a:xfrm>
        </p:spPr>
        <p:txBody>
          <a:bodyPr>
            <a:normAutofit lnSpcReduction="10000"/>
          </a:bodyPr>
          <a:lstStyle/>
          <a:p>
            <a:r>
              <a:rPr lang="en-US" dirty="0" smtClean="0"/>
              <a:t>Reasonable to assume &gt;20º elevation</a:t>
            </a:r>
          </a:p>
          <a:p>
            <a:pPr lvl="1"/>
            <a:r>
              <a:rPr lang="en-US" dirty="0" smtClean="0"/>
              <a:t>Accounts for trees, buildings, lighting, etc.</a:t>
            </a:r>
          </a:p>
          <a:p>
            <a:r>
              <a:rPr lang="en-US" dirty="0" smtClean="0"/>
              <a:t>Best way—use your planetarium program set to your possible observing times</a:t>
            </a:r>
          </a:p>
        </p:txBody>
      </p:sp>
      <p:sp>
        <p:nvSpPr>
          <p:cNvPr id="4" name="Content Placeholder 3"/>
          <p:cNvSpPr>
            <a:spLocks noGrp="1"/>
          </p:cNvSpPr>
          <p:nvPr>
            <p:ph sz="half" idx="2"/>
          </p:nvPr>
        </p:nvSpPr>
        <p:spPr>
          <a:xfrm>
            <a:off x="4114800" y="1773936"/>
            <a:ext cx="4572000" cy="4623816"/>
          </a:xfrm>
        </p:spPr>
        <p:txBody>
          <a:bodyPr>
            <a:normAutofit lnSpcReduction="10000"/>
          </a:bodyPr>
          <a:lstStyle/>
          <a:p>
            <a:r>
              <a:rPr lang="en-US" dirty="0"/>
              <a:t>Quick estimations</a:t>
            </a:r>
          </a:p>
          <a:p>
            <a:pPr lvl="1"/>
            <a:r>
              <a:rPr lang="en-US" dirty="0"/>
              <a:t>Declination &gt;70º, always visible</a:t>
            </a:r>
          </a:p>
          <a:p>
            <a:pPr lvl="1"/>
            <a:r>
              <a:rPr lang="en-US" dirty="0"/>
              <a:t>50º </a:t>
            </a:r>
            <a:r>
              <a:rPr lang="en-US" dirty="0" smtClean="0"/>
              <a:t>&lt; </a:t>
            </a:r>
            <a:r>
              <a:rPr lang="en-US" dirty="0"/>
              <a:t>Dec </a:t>
            </a:r>
            <a:r>
              <a:rPr lang="en-US" dirty="0" smtClean="0"/>
              <a:t>&lt; 70º, +/- 7 hours from meridian crossing</a:t>
            </a:r>
            <a:endParaRPr lang="en-US" dirty="0"/>
          </a:p>
          <a:p>
            <a:pPr lvl="1"/>
            <a:r>
              <a:rPr lang="en-US" dirty="0"/>
              <a:t>30º </a:t>
            </a:r>
            <a:r>
              <a:rPr lang="en-US" dirty="0" smtClean="0"/>
              <a:t>&lt; </a:t>
            </a:r>
            <a:r>
              <a:rPr lang="en-US" dirty="0"/>
              <a:t>Dec </a:t>
            </a:r>
            <a:r>
              <a:rPr lang="en-US" dirty="0" smtClean="0"/>
              <a:t>&lt; 50º, +/- 6 hours</a:t>
            </a:r>
          </a:p>
          <a:p>
            <a:pPr lvl="1"/>
            <a:r>
              <a:rPr lang="en-US" dirty="0" smtClean="0"/>
              <a:t>10º &lt; </a:t>
            </a:r>
            <a:r>
              <a:rPr lang="en-US" dirty="0"/>
              <a:t>Dec </a:t>
            </a:r>
            <a:r>
              <a:rPr lang="en-US" dirty="0" smtClean="0"/>
              <a:t>&lt; 30º, +/- 5 hours</a:t>
            </a:r>
            <a:endParaRPr lang="en-US" dirty="0"/>
          </a:p>
          <a:p>
            <a:pPr lvl="1"/>
            <a:r>
              <a:rPr lang="en-US" dirty="0" smtClean="0"/>
              <a:t>-10º &lt; </a:t>
            </a:r>
            <a:r>
              <a:rPr lang="en-US" dirty="0"/>
              <a:t>Dec </a:t>
            </a:r>
            <a:r>
              <a:rPr lang="en-US" dirty="0" smtClean="0"/>
              <a:t>&lt; 10º, +/- 3.5 hours</a:t>
            </a:r>
            <a:endParaRPr lang="en-US" dirty="0"/>
          </a:p>
          <a:p>
            <a:pPr lvl="1"/>
            <a:r>
              <a:rPr lang="en-US" dirty="0" smtClean="0"/>
              <a:t>-30º &lt; </a:t>
            </a:r>
            <a:r>
              <a:rPr lang="en-US" dirty="0"/>
              <a:t>Dec </a:t>
            </a:r>
            <a:r>
              <a:rPr lang="en-US" dirty="0" smtClean="0"/>
              <a:t>&lt; -10º, +/- 1 hours</a:t>
            </a:r>
          </a:p>
          <a:p>
            <a:pPr lvl="1"/>
            <a:r>
              <a:rPr lang="en-US" dirty="0" smtClean="0"/>
              <a:t>Declination &lt; -30º, never!</a:t>
            </a:r>
            <a:endParaRPr lang="en-US" dirty="0"/>
          </a:p>
          <a:p>
            <a:pPr lvl="1"/>
            <a:endParaRPr lang="en-US" dirty="0"/>
          </a:p>
        </p:txBody>
      </p:sp>
    </p:spTree>
    <p:extLst>
      <p:ext uri="{BB962C8B-B14F-4D97-AF65-F5344CB8AC3E}">
        <p14:creationId xmlns:p14="http://schemas.microsoft.com/office/powerpoint/2010/main" val="1529122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Elevation of Target When Observed</a:t>
            </a:r>
            <a:endParaRPr lang="en-US" sz="3600" dirty="0"/>
          </a:p>
        </p:txBody>
      </p:sp>
      <p:sp>
        <p:nvSpPr>
          <p:cNvPr id="3" name="Content Placeholder 2"/>
          <p:cNvSpPr>
            <a:spLocks noGrp="1"/>
          </p:cNvSpPr>
          <p:nvPr>
            <p:ph sz="half" idx="1"/>
          </p:nvPr>
        </p:nvSpPr>
        <p:spPr>
          <a:xfrm>
            <a:off x="457200" y="1773936"/>
            <a:ext cx="3581400" cy="4623816"/>
          </a:xfrm>
        </p:spPr>
        <p:txBody>
          <a:bodyPr>
            <a:normAutofit/>
          </a:bodyPr>
          <a:lstStyle/>
          <a:p>
            <a:r>
              <a:rPr lang="en-US" dirty="0" smtClean="0"/>
              <a:t>Keep ~60º in mind</a:t>
            </a:r>
          </a:p>
          <a:p>
            <a:pPr lvl="1"/>
            <a:r>
              <a:rPr lang="en-US" dirty="0" smtClean="0"/>
              <a:t>How you open observatory slot depends on this!</a:t>
            </a:r>
          </a:p>
          <a:p>
            <a:r>
              <a:rPr lang="en-US" dirty="0" smtClean="0"/>
              <a:t>Best way—use your planetarium program set to your possible observing times</a:t>
            </a:r>
          </a:p>
        </p:txBody>
      </p:sp>
      <p:sp>
        <p:nvSpPr>
          <p:cNvPr id="4" name="Content Placeholder 3"/>
          <p:cNvSpPr>
            <a:spLocks noGrp="1"/>
          </p:cNvSpPr>
          <p:nvPr>
            <p:ph sz="half" idx="2"/>
          </p:nvPr>
        </p:nvSpPr>
        <p:spPr>
          <a:xfrm>
            <a:off x="4114800" y="1773936"/>
            <a:ext cx="4572000" cy="4623816"/>
          </a:xfrm>
        </p:spPr>
        <p:txBody>
          <a:bodyPr>
            <a:normAutofit/>
          </a:bodyPr>
          <a:lstStyle/>
          <a:p>
            <a:r>
              <a:rPr lang="en-US" dirty="0"/>
              <a:t>Quick estimations</a:t>
            </a:r>
          </a:p>
          <a:p>
            <a:pPr lvl="1"/>
            <a:r>
              <a:rPr lang="en-US" dirty="0"/>
              <a:t>Declination &gt;70º, </a:t>
            </a:r>
            <a:r>
              <a:rPr lang="en-US" dirty="0" smtClean="0"/>
              <a:t>never above 60º</a:t>
            </a:r>
            <a:endParaRPr lang="en-US" dirty="0"/>
          </a:p>
          <a:p>
            <a:pPr lvl="1"/>
            <a:r>
              <a:rPr lang="en-US" dirty="0"/>
              <a:t>50º </a:t>
            </a:r>
            <a:r>
              <a:rPr lang="en-US" dirty="0" smtClean="0"/>
              <a:t>&lt; </a:t>
            </a:r>
            <a:r>
              <a:rPr lang="en-US" dirty="0"/>
              <a:t>Dec </a:t>
            </a:r>
            <a:r>
              <a:rPr lang="en-US" dirty="0" smtClean="0"/>
              <a:t>&lt; 70º, +/- 2 hours from meridian crossing</a:t>
            </a:r>
            <a:endParaRPr lang="en-US" dirty="0"/>
          </a:p>
          <a:p>
            <a:pPr lvl="1"/>
            <a:r>
              <a:rPr lang="en-US" dirty="0"/>
              <a:t>30º </a:t>
            </a:r>
            <a:r>
              <a:rPr lang="en-US" dirty="0" smtClean="0"/>
              <a:t>&lt; </a:t>
            </a:r>
            <a:r>
              <a:rPr lang="en-US" dirty="0"/>
              <a:t>Dec </a:t>
            </a:r>
            <a:r>
              <a:rPr lang="en-US" dirty="0" smtClean="0"/>
              <a:t>&lt; 50º, +/- 2.5 hours</a:t>
            </a:r>
          </a:p>
          <a:p>
            <a:pPr lvl="1"/>
            <a:r>
              <a:rPr lang="en-US" dirty="0" smtClean="0"/>
              <a:t>10º &lt; </a:t>
            </a:r>
            <a:r>
              <a:rPr lang="en-US" dirty="0"/>
              <a:t>Dec </a:t>
            </a:r>
            <a:r>
              <a:rPr lang="en-US" dirty="0" smtClean="0"/>
              <a:t>&lt; 30º, +/- 1.5 hours</a:t>
            </a:r>
            <a:endParaRPr lang="en-US" dirty="0"/>
          </a:p>
          <a:p>
            <a:pPr lvl="1"/>
            <a:r>
              <a:rPr lang="en-US" dirty="0" smtClean="0"/>
              <a:t>Declination &lt; 10º, never above 60º</a:t>
            </a:r>
            <a:endParaRPr lang="en-US" dirty="0"/>
          </a:p>
          <a:p>
            <a:pPr lvl="1"/>
            <a:endParaRPr lang="en-US" dirty="0"/>
          </a:p>
        </p:txBody>
      </p:sp>
    </p:spTree>
    <p:extLst>
      <p:ext uri="{BB962C8B-B14F-4D97-AF65-F5344CB8AC3E}">
        <p14:creationId xmlns:p14="http://schemas.microsoft.com/office/powerpoint/2010/main" val="25889684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Tonight’s Examples</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smtClean="0"/>
              <a:t>Venus</a:t>
            </a:r>
          </a:p>
          <a:p>
            <a:pPr lvl="1"/>
            <a:r>
              <a:rPr lang="en-US" dirty="0" smtClean="0"/>
              <a:t>RA 00h 34m, Dec 3º 44’</a:t>
            </a:r>
          </a:p>
          <a:p>
            <a:pPr lvl="1"/>
            <a:r>
              <a:rPr lang="en-US" dirty="0" smtClean="0"/>
              <a:t>Sidereal time at 5 pm is about 2:30, observing at 6:30 pm</a:t>
            </a:r>
          </a:p>
          <a:p>
            <a:pPr lvl="1"/>
            <a:r>
              <a:rPr lang="en-US" dirty="0" smtClean="0"/>
              <a:t>Sidereal time when observing ~4:00</a:t>
            </a:r>
          </a:p>
          <a:p>
            <a:pPr lvl="1"/>
            <a:r>
              <a:rPr lang="en-US" dirty="0" smtClean="0"/>
              <a:t>RA is lower than Sidereal time—Venus has crossed the meridian about 3.5 hours earlier</a:t>
            </a:r>
          </a:p>
          <a:p>
            <a:pPr lvl="1"/>
            <a:r>
              <a:rPr lang="en-US" dirty="0" smtClean="0"/>
              <a:t>For this Dec, should be right about 20º above horizon—use low slit configuration and down wait much longer than this to see it</a:t>
            </a:r>
          </a:p>
          <a:p>
            <a:pPr lvl="1"/>
            <a:endParaRPr lang="en-US" dirty="0"/>
          </a:p>
        </p:txBody>
      </p:sp>
      <p:sp>
        <p:nvSpPr>
          <p:cNvPr id="4" name="Content Placeholder 3"/>
          <p:cNvSpPr>
            <a:spLocks noGrp="1"/>
          </p:cNvSpPr>
          <p:nvPr>
            <p:ph sz="half" idx="2"/>
          </p:nvPr>
        </p:nvSpPr>
        <p:spPr/>
        <p:txBody>
          <a:bodyPr>
            <a:normAutofit fontScale="85000" lnSpcReduction="20000"/>
          </a:bodyPr>
          <a:lstStyle/>
          <a:p>
            <a:r>
              <a:rPr lang="en-US" dirty="0" smtClean="0"/>
              <a:t>M42</a:t>
            </a:r>
          </a:p>
          <a:p>
            <a:pPr lvl="1"/>
            <a:r>
              <a:rPr lang="en-US" dirty="0"/>
              <a:t>RA </a:t>
            </a:r>
            <a:r>
              <a:rPr lang="en-US" dirty="0" smtClean="0"/>
              <a:t>05h 36m</a:t>
            </a:r>
            <a:r>
              <a:rPr lang="en-US" dirty="0"/>
              <a:t>, Dec </a:t>
            </a:r>
            <a:r>
              <a:rPr lang="en-US" dirty="0" smtClean="0"/>
              <a:t>-5º 26’</a:t>
            </a:r>
            <a:endParaRPr lang="en-US" dirty="0"/>
          </a:p>
          <a:p>
            <a:pPr lvl="1"/>
            <a:r>
              <a:rPr lang="en-US" dirty="0"/>
              <a:t>Sidereal time at 5 pm is about 2:30, observing at </a:t>
            </a:r>
            <a:r>
              <a:rPr lang="en-US" dirty="0" smtClean="0"/>
              <a:t>7:00 </a:t>
            </a:r>
            <a:r>
              <a:rPr lang="en-US" dirty="0"/>
              <a:t>pm</a:t>
            </a:r>
          </a:p>
          <a:p>
            <a:pPr lvl="1"/>
            <a:r>
              <a:rPr lang="en-US" dirty="0"/>
              <a:t>Sidereal time when observing ~</a:t>
            </a:r>
            <a:r>
              <a:rPr lang="en-US" dirty="0" smtClean="0"/>
              <a:t>4:30</a:t>
            </a:r>
            <a:endParaRPr lang="en-US" dirty="0"/>
          </a:p>
          <a:p>
            <a:pPr lvl="1"/>
            <a:r>
              <a:rPr lang="en-US" dirty="0"/>
              <a:t>RA is </a:t>
            </a:r>
            <a:r>
              <a:rPr lang="en-US" dirty="0" smtClean="0"/>
              <a:t>higher </a:t>
            </a:r>
            <a:r>
              <a:rPr lang="en-US" dirty="0"/>
              <a:t>than Sidereal </a:t>
            </a:r>
            <a:r>
              <a:rPr lang="en-US" dirty="0" smtClean="0"/>
              <a:t>time—M42 will </a:t>
            </a:r>
            <a:r>
              <a:rPr lang="en-US" dirty="0"/>
              <a:t>crossed the meridian about </a:t>
            </a:r>
            <a:r>
              <a:rPr lang="en-US" dirty="0" smtClean="0"/>
              <a:t>1 hour later</a:t>
            </a:r>
          </a:p>
          <a:p>
            <a:pPr lvl="2"/>
            <a:r>
              <a:rPr lang="en-US" dirty="0" smtClean="0"/>
              <a:t>Good time to observe it!</a:t>
            </a:r>
            <a:endParaRPr lang="en-US" dirty="0"/>
          </a:p>
          <a:p>
            <a:pPr lvl="1"/>
            <a:r>
              <a:rPr lang="en-US" dirty="0"/>
              <a:t>For this Dec, should be </a:t>
            </a:r>
            <a:r>
              <a:rPr lang="en-US" dirty="0" smtClean="0"/>
              <a:t>well above the horizon, but not near our 60º limit.</a:t>
            </a:r>
          </a:p>
          <a:p>
            <a:pPr lvl="1"/>
            <a:r>
              <a:rPr lang="en-US" dirty="0" smtClean="0"/>
              <a:t>But close to a meridian flip for the mount</a:t>
            </a:r>
            <a:endParaRPr lang="en-US" dirty="0"/>
          </a:p>
          <a:p>
            <a:endParaRPr lang="en-US" dirty="0"/>
          </a:p>
        </p:txBody>
      </p:sp>
    </p:spTree>
    <p:extLst>
      <p:ext uri="{BB962C8B-B14F-4D97-AF65-F5344CB8AC3E}">
        <p14:creationId xmlns:p14="http://schemas.microsoft.com/office/powerpoint/2010/main" val="31673008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Logistics for Observatory Use</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393446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Rules for Use</a:t>
            </a:r>
            <a:endParaRPr lang="en-US" dirty="0"/>
          </a:p>
        </p:txBody>
      </p:sp>
      <p:sp>
        <p:nvSpPr>
          <p:cNvPr id="3" name="Content Placeholder 2"/>
          <p:cNvSpPr>
            <a:spLocks noGrp="1"/>
          </p:cNvSpPr>
          <p:nvPr>
            <p:ph idx="1"/>
          </p:nvPr>
        </p:nvSpPr>
        <p:spPr/>
        <p:txBody>
          <a:bodyPr>
            <a:normAutofit fontScale="92500" lnSpcReduction="20000"/>
          </a:bodyPr>
          <a:lstStyle/>
          <a:p>
            <a:r>
              <a:rPr lang="en-US" sz="2800" dirty="0" smtClean="0"/>
              <a:t>Follow proper sign-up procedure each time</a:t>
            </a:r>
          </a:p>
          <a:p>
            <a:r>
              <a:rPr lang="en-US" sz="2800" dirty="0" smtClean="0"/>
              <a:t>Leave everything in better shape than you found it</a:t>
            </a:r>
          </a:p>
          <a:p>
            <a:r>
              <a:rPr lang="en-US" sz="2800" dirty="0" smtClean="0"/>
              <a:t>It is fine to bring in food and drinks, but take everything and all trash with you when you leave</a:t>
            </a:r>
          </a:p>
          <a:p>
            <a:r>
              <a:rPr lang="en-US" sz="2800" dirty="0" smtClean="0"/>
              <a:t>No smoking in and around the observatory, no alcohol on BBNC grounds</a:t>
            </a:r>
          </a:p>
          <a:p>
            <a:pPr lvl="1"/>
            <a:r>
              <a:rPr lang="en-US" sz="2400" dirty="0" smtClean="0"/>
              <a:t>Follow all BBNC rules at all times!</a:t>
            </a:r>
          </a:p>
          <a:p>
            <a:r>
              <a:rPr lang="en-US" sz="2800" dirty="0" smtClean="0"/>
              <a:t>Only perform observatory operations that you are qualified to do, take the training classes</a:t>
            </a:r>
          </a:p>
          <a:p>
            <a:r>
              <a:rPr lang="en-US" sz="2800" dirty="0" smtClean="0"/>
              <a:t>If you use it, please come to the club work-sessions to keep things in tip-top condition, and occasionally volunteer for public nights</a:t>
            </a:r>
          </a:p>
          <a:p>
            <a:r>
              <a:rPr lang="en-US" sz="2800" dirty="0" smtClean="0"/>
              <a:t>If you break something that isn’t usual “wear and tear”, </a:t>
            </a:r>
            <a:r>
              <a:rPr lang="en-US" sz="2800" i="1" dirty="0" smtClean="0"/>
              <a:t>you will be expected to replace it</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Emergencies</a:t>
            </a:r>
            <a:endParaRPr lang="en-US" dirty="0"/>
          </a:p>
        </p:txBody>
      </p:sp>
      <p:sp>
        <p:nvSpPr>
          <p:cNvPr id="3" name="Content Placeholder 2"/>
          <p:cNvSpPr>
            <a:spLocks noGrp="1"/>
          </p:cNvSpPr>
          <p:nvPr>
            <p:ph sz="half" idx="1"/>
          </p:nvPr>
        </p:nvSpPr>
        <p:spPr/>
        <p:txBody>
          <a:bodyPr>
            <a:noAutofit/>
          </a:bodyPr>
          <a:lstStyle/>
          <a:p>
            <a:r>
              <a:rPr lang="en-US" dirty="0" smtClean="0"/>
              <a:t>Most emergency situations should be handled by common sense</a:t>
            </a:r>
          </a:p>
          <a:p>
            <a:pPr lvl="1"/>
            <a:r>
              <a:rPr lang="en-US" sz="2800" dirty="0" smtClean="0"/>
              <a:t>People first, then things</a:t>
            </a:r>
          </a:p>
          <a:p>
            <a:r>
              <a:rPr lang="en-US" dirty="0" smtClean="0"/>
              <a:t>An emergency contact list is provided in the manual</a:t>
            </a:r>
            <a:endParaRPr lang="en-US" dirty="0"/>
          </a:p>
        </p:txBody>
      </p:sp>
      <p:sp>
        <p:nvSpPr>
          <p:cNvPr id="4" name="Content Placeholder 3"/>
          <p:cNvSpPr>
            <a:spLocks noGrp="1"/>
          </p:cNvSpPr>
          <p:nvPr>
            <p:ph sz="half" idx="2"/>
          </p:nvPr>
        </p:nvSpPr>
        <p:spPr/>
        <p:txBody>
          <a:bodyPr>
            <a:normAutofit fontScale="62500" lnSpcReduction="20000"/>
          </a:bodyPr>
          <a:lstStyle/>
          <a:p>
            <a:pPr algn="ctr">
              <a:buNone/>
            </a:pPr>
            <a:r>
              <a:rPr lang="en-US" dirty="0" smtClean="0"/>
              <a:t>Emergency Contact List</a:t>
            </a:r>
          </a:p>
          <a:p>
            <a:endParaRPr lang="en-US" dirty="0" smtClean="0"/>
          </a:p>
          <a:p>
            <a:pPr algn="ctr">
              <a:buNone/>
            </a:pPr>
            <a:r>
              <a:rPr lang="en-US" dirty="0" smtClean="0"/>
              <a:t>Fire, Medical Emergency, Police:  </a:t>
            </a:r>
            <a:r>
              <a:rPr lang="en-US" u="sng" dirty="0" smtClean="0"/>
              <a:t>Dial 911</a:t>
            </a:r>
            <a:endParaRPr lang="en-US" dirty="0" smtClean="0"/>
          </a:p>
          <a:p>
            <a:pPr algn="ctr">
              <a:buNone/>
            </a:pPr>
            <a:r>
              <a:rPr lang="en-US" dirty="0" smtClean="0"/>
              <a:t> </a:t>
            </a:r>
          </a:p>
          <a:p>
            <a:pPr algn="ctr">
              <a:buNone/>
            </a:pPr>
            <a:r>
              <a:rPr lang="en-US" dirty="0" smtClean="0"/>
              <a:t>Problem directly related to BBNC building or grounds</a:t>
            </a:r>
          </a:p>
          <a:p>
            <a:pPr algn="ctr">
              <a:buNone/>
            </a:pPr>
            <a:r>
              <a:rPr lang="en-US" dirty="0" smtClean="0"/>
              <a:t>_______________________________</a:t>
            </a:r>
          </a:p>
          <a:p>
            <a:pPr algn="ctr">
              <a:buNone/>
            </a:pPr>
            <a:r>
              <a:rPr lang="en-US" dirty="0" smtClean="0"/>
              <a:t>_______________________________</a:t>
            </a:r>
          </a:p>
          <a:p>
            <a:pPr algn="ctr">
              <a:buNone/>
            </a:pPr>
            <a:r>
              <a:rPr lang="en-US" dirty="0" smtClean="0"/>
              <a:t> </a:t>
            </a:r>
          </a:p>
          <a:p>
            <a:pPr algn="ctr">
              <a:buNone/>
            </a:pPr>
            <a:r>
              <a:rPr lang="en-US" dirty="0" smtClean="0"/>
              <a:t>Problem directly related to BFRMO:</a:t>
            </a:r>
          </a:p>
          <a:p>
            <a:pPr algn="ctr">
              <a:buNone/>
            </a:pPr>
            <a:r>
              <a:rPr lang="en-US" dirty="0" smtClean="0"/>
              <a:t>Steve Conard</a:t>
            </a:r>
          </a:p>
          <a:p>
            <a:pPr algn="ctr">
              <a:buNone/>
            </a:pPr>
            <a:r>
              <a:rPr lang="en-US" dirty="0" smtClean="0"/>
              <a:t>410-795-0527 (home)</a:t>
            </a:r>
          </a:p>
          <a:p>
            <a:pPr algn="ctr">
              <a:buNone/>
            </a:pPr>
            <a:r>
              <a:rPr lang="en-US" dirty="0" smtClean="0"/>
              <a:t>410-227-7663 (cell)</a:t>
            </a:r>
          </a:p>
          <a:p>
            <a:pPr algn="ctr">
              <a:buNone/>
            </a:pPr>
            <a:r>
              <a:rPr lang="en-US" dirty="0" smtClean="0"/>
              <a:t>steve.conard@comcast.net</a:t>
            </a:r>
          </a:p>
          <a:p>
            <a:pPr algn="ctr">
              <a:buNone/>
            </a:pPr>
            <a:r>
              <a:rPr lang="en-US" dirty="0" smtClean="0"/>
              <a:t> </a:t>
            </a:r>
          </a:p>
          <a:p>
            <a:pPr algn="ctr">
              <a:buNone/>
            </a:pPr>
            <a:r>
              <a:rPr lang="en-US" dirty="0" smtClean="0"/>
              <a:t>Curt </a:t>
            </a:r>
            <a:r>
              <a:rPr lang="en-US" dirty="0" err="1" smtClean="0"/>
              <a:t>Roelle</a:t>
            </a:r>
            <a:endParaRPr lang="en-US" dirty="0" smtClean="0"/>
          </a:p>
          <a:p>
            <a:pPr algn="ctr">
              <a:buNone/>
            </a:pPr>
            <a:r>
              <a:rPr lang="en-US" dirty="0" smtClean="0"/>
              <a:t>443-340-7895</a:t>
            </a:r>
          </a:p>
          <a:p>
            <a:pPr algn="ctr">
              <a:buNone/>
            </a:pPr>
            <a:r>
              <a:rPr lang="en-US" dirty="0" smtClean="0"/>
              <a:t>roelle1@yahoo.com</a:t>
            </a:r>
          </a:p>
          <a:p>
            <a:pPr>
              <a:buNone/>
            </a:pP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Severe Weather</a:t>
            </a:r>
            <a:endParaRPr lang="en-US" dirty="0"/>
          </a:p>
        </p:txBody>
      </p:sp>
      <p:sp>
        <p:nvSpPr>
          <p:cNvPr id="3" name="Content Placeholder 2"/>
          <p:cNvSpPr>
            <a:spLocks noGrp="1"/>
          </p:cNvSpPr>
          <p:nvPr>
            <p:ph sz="half" idx="1"/>
          </p:nvPr>
        </p:nvSpPr>
        <p:spPr/>
        <p:txBody>
          <a:bodyPr>
            <a:noAutofit/>
          </a:bodyPr>
          <a:lstStyle/>
          <a:p>
            <a:r>
              <a:rPr lang="en-US" dirty="0" smtClean="0"/>
              <a:t>Severe weather instructions are also provided in the beginning of the manual</a:t>
            </a:r>
            <a:endParaRPr lang="en-US" dirty="0"/>
          </a:p>
        </p:txBody>
      </p:sp>
      <p:sp>
        <p:nvSpPr>
          <p:cNvPr id="4" name="Content Placeholder 3"/>
          <p:cNvSpPr>
            <a:spLocks noGrp="1"/>
          </p:cNvSpPr>
          <p:nvPr>
            <p:ph sz="half" idx="2"/>
          </p:nvPr>
        </p:nvSpPr>
        <p:spPr/>
        <p:txBody>
          <a:bodyPr>
            <a:normAutofit fontScale="55000" lnSpcReduction="20000"/>
          </a:bodyPr>
          <a:lstStyle/>
          <a:p>
            <a:pPr>
              <a:buNone/>
            </a:pPr>
            <a:r>
              <a:rPr lang="en-US" dirty="0" smtClean="0"/>
              <a:t>		Severe Weather Instructions</a:t>
            </a:r>
            <a:endParaRPr lang="en-US" sz="1200" dirty="0" smtClean="0"/>
          </a:p>
          <a:p>
            <a:pPr>
              <a:buNone/>
            </a:pPr>
            <a:r>
              <a:rPr lang="en-US" dirty="0" smtClean="0"/>
              <a:t> </a:t>
            </a:r>
            <a:endParaRPr lang="en-US" sz="1200" dirty="0" smtClean="0"/>
          </a:p>
          <a:p>
            <a:pPr marL="633222" lvl="0" indent="-514350">
              <a:buFont typeface="+mj-lt"/>
              <a:buAutoNum type="arabicPeriod"/>
            </a:pPr>
            <a:r>
              <a:rPr lang="en-US" dirty="0" smtClean="0"/>
              <a:t>In the event of the following:</a:t>
            </a:r>
            <a:endParaRPr lang="en-US" sz="1600" dirty="0" smtClean="0"/>
          </a:p>
          <a:p>
            <a:pPr marL="914400" lvl="1" indent="-457200">
              <a:buFont typeface="+mj-lt"/>
              <a:buAutoNum type="arabicPeriod"/>
            </a:pPr>
            <a:r>
              <a:rPr lang="en-US" dirty="0" smtClean="0"/>
              <a:t>Audible thunder</a:t>
            </a:r>
            <a:endParaRPr lang="en-US" sz="1400" dirty="0" smtClean="0"/>
          </a:p>
          <a:p>
            <a:pPr marL="914400" lvl="1" indent="-457200">
              <a:buFont typeface="+mj-lt"/>
              <a:buAutoNum type="arabicPeriod"/>
            </a:pPr>
            <a:r>
              <a:rPr lang="en-US" dirty="0" smtClean="0"/>
              <a:t>Precipitation</a:t>
            </a:r>
            <a:endParaRPr lang="en-US" sz="1400" dirty="0" smtClean="0"/>
          </a:p>
          <a:p>
            <a:pPr marL="914400" lvl="1" indent="-457200">
              <a:buFont typeface="+mj-lt"/>
              <a:buAutoNum type="arabicPeriod"/>
            </a:pPr>
            <a:r>
              <a:rPr lang="en-US" dirty="0" smtClean="0"/>
              <a:t>High wind</a:t>
            </a:r>
            <a:endParaRPr lang="en-US" sz="1400" dirty="0" smtClean="0"/>
          </a:p>
          <a:p>
            <a:pPr marL="914400" lvl="1" indent="-457200">
              <a:buFont typeface="+mj-lt"/>
              <a:buAutoNum type="arabicPeriod"/>
            </a:pPr>
            <a:r>
              <a:rPr lang="en-US" dirty="0" smtClean="0"/>
              <a:t>Weather </a:t>
            </a:r>
            <a:r>
              <a:rPr lang="en-US" u="sng" dirty="0" smtClean="0"/>
              <a:t>warnings</a:t>
            </a:r>
            <a:r>
              <a:rPr lang="en-US" dirty="0" smtClean="0"/>
              <a:t> (not watches) involving extreme weather</a:t>
            </a:r>
            <a:endParaRPr lang="en-US" sz="1400" dirty="0" smtClean="0"/>
          </a:p>
          <a:p>
            <a:pPr marL="633222" lvl="0" indent="-514350">
              <a:buFont typeface="+mj-lt"/>
              <a:buAutoNum type="arabicPeriod"/>
            </a:pPr>
            <a:r>
              <a:rPr lang="en-US" dirty="0" smtClean="0"/>
              <a:t>Immediately cover the aperture of the telescope</a:t>
            </a:r>
            <a:endParaRPr lang="en-US" sz="1600" dirty="0" smtClean="0"/>
          </a:p>
          <a:p>
            <a:pPr marL="633222" lvl="0" indent="-514350">
              <a:buFont typeface="+mj-lt"/>
              <a:buAutoNum type="arabicPeriod"/>
            </a:pPr>
            <a:r>
              <a:rPr lang="en-US" dirty="0" smtClean="0"/>
              <a:t>Rotate the dome such that the slit is away from the direction the wind is blowing</a:t>
            </a:r>
            <a:endParaRPr lang="en-US" sz="1600" dirty="0" smtClean="0"/>
          </a:p>
          <a:p>
            <a:pPr marL="633222" lvl="0" indent="-514350">
              <a:buFont typeface="+mj-lt"/>
              <a:buAutoNum type="arabicPeriod"/>
            </a:pPr>
            <a:r>
              <a:rPr lang="en-US" dirty="0" smtClean="0"/>
              <a:t>Close the dome slit</a:t>
            </a:r>
            <a:endParaRPr lang="en-US" sz="1600" dirty="0" smtClean="0"/>
          </a:p>
          <a:p>
            <a:pPr marL="633222" lvl="0" indent="-514350">
              <a:buFont typeface="+mj-lt"/>
              <a:buAutoNum type="arabicPeriod"/>
            </a:pPr>
            <a:r>
              <a:rPr lang="en-US" dirty="0" smtClean="0"/>
              <a:t>Then go about the other normal shut-down activities for the observatory</a:t>
            </a:r>
            <a:endParaRPr lang="en-US" sz="1600" dirty="0" smtClean="0"/>
          </a:p>
          <a:p>
            <a:pPr marL="633222" lvl="0" indent="-514350">
              <a:buFont typeface="+mj-lt"/>
              <a:buAutoNum type="arabicPeriod"/>
            </a:pPr>
            <a:r>
              <a:rPr lang="en-US" dirty="0" smtClean="0"/>
              <a:t>For thunderstorms, you may be safer inside your car than in the observatory</a:t>
            </a:r>
            <a:endParaRPr lang="en-US" sz="1600" dirty="0" smtClean="0"/>
          </a:p>
          <a:p>
            <a:pPr marL="633222" lvl="0" indent="-514350">
              <a:buFont typeface="+mj-lt"/>
              <a:buAutoNum type="arabicPeriod"/>
            </a:pPr>
            <a:r>
              <a:rPr lang="en-US" dirty="0" smtClean="0"/>
              <a:t>Report any noted damage to the observatory director later</a:t>
            </a:r>
            <a:endParaRPr lang="en-US" sz="1600" dirty="0" smtClean="0"/>
          </a:p>
          <a:p>
            <a:pPr marL="633222" indent="-514350">
              <a:buFont typeface="+mj-lt"/>
              <a:buAutoNum type="arabicPeriod"/>
            </a:pPr>
            <a:r>
              <a:rPr lang="en-US" dirty="0" smtClean="0"/>
              <a:t>Always use your best judgment for issues involving personal safety (people first, than "things")!</a:t>
            </a:r>
            <a:endParaRPr lang="en-US" sz="1600" dirty="0" smtClean="0"/>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Qualifications to Use BFRMO</a:t>
            </a:r>
            <a:endParaRPr lang="en-US" dirty="0"/>
          </a:p>
        </p:txBody>
      </p:sp>
      <p:sp>
        <p:nvSpPr>
          <p:cNvPr id="3" name="Content Placeholder 2"/>
          <p:cNvSpPr>
            <a:spLocks noGrp="1"/>
          </p:cNvSpPr>
          <p:nvPr>
            <p:ph idx="1"/>
          </p:nvPr>
        </p:nvSpPr>
        <p:spPr>
          <a:xfrm>
            <a:off x="457200" y="1524000"/>
            <a:ext cx="8229600" cy="4625609"/>
          </a:xfrm>
        </p:spPr>
        <p:txBody>
          <a:bodyPr>
            <a:noAutofit/>
          </a:bodyPr>
          <a:lstStyle/>
          <a:p>
            <a:r>
              <a:rPr lang="en-US" sz="2000" dirty="0" smtClean="0"/>
              <a:t>Two classes of operators</a:t>
            </a:r>
          </a:p>
          <a:p>
            <a:pPr lvl="1"/>
            <a:r>
              <a:rPr lang="en-US" sz="1800" dirty="0" smtClean="0"/>
              <a:t>Basic:  Turns on telescope from hibernation, makes no adjustments (other than finder to scope adjustment), can’t operate for solar viewing</a:t>
            </a:r>
          </a:p>
          <a:p>
            <a:pPr lvl="1"/>
            <a:r>
              <a:rPr lang="en-US" sz="1800" dirty="0" smtClean="0"/>
              <a:t>Advanced:  Can align/realign the telescope from scratch, can balance the telescope, can adjust polar alignment (only with permission of OD), can adjust collimation of telescope (only with permission of OD)</a:t>
            </a:r>
          </a:p>
          <a:p>
            <a:r>
              <a:rPr lang="en-US" sz="2000" dirty="0" smtClean="0"/>
              <a:t>You must take the class for basic operation (today’s class!)</a:t>
            </a:r>
          </a:p>
          <a:p>
            <a:pPr lvl="1"/>
            <a:r>
              <a:rPr lang="en-US" sz="1800" dirty="0" smtClean="0"/>
              <a:t>Demonstration of observatory operation (limited to ~4 trainees at a time)</a:t>
            </a:r>
          </a:p>
          <a:p>
            <a:pPr lvl="1"/>
            <a:r>
              <a:rPr lang="en-US" sz="1800" dirty="0" smtClean="0"/>
              <a:t>Practical test of your ability to operate the dome (individually—you can use your notes, manuals, etc.), please refrain from assisting if you are in the dome while someone is demonstrating their skills</a:t>
            </a:r>
          </a:p>
          <a:p>
            <a:pPr lvl="1"/>
            <a:r>
              <a:rPr lang="en-US" sz="1800" dirty="0" smtClean="0"/>
              <a:t>Additionally, we’d like trainees to operate the observatory with another experienced member once before operating solo if possible</a:t>
            </a:r>
          </a:p>
          <a:p>
            <a:r>
              <a:rPr lang="en-US" sz="2000" dirty="0" smtClean="0"/>
              <a:t>Advanced operators must demonstrate their skills after a significant number of observing sessions</a:t>
            </a:r>
            <a:endParaRPr lang="en-US" sz="20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Agreement</a:t>
            </a:r>
            <a:endParaRPr lang="en-US" dirty="0"/>
          </a:p>
        </p:txBody>
      </p:sp>
      <p:sp>
        <p:nvSpPr>
          <p:cNvPr id="3" name="Content Placeholder 2"/>
          <p:cNvSpPr>
            <a:spLocks noGrp="1"/>
          </p:cNvSpPr>
          <p:nvPr>
            <p:ph idx="1"/>
          </p:nvPr>
        </p:nvSpPr>
        <p:spPr/>
        <p:txBody>
          <a:bodyPr/>
          <a:lstStyle/>
          <a:p>
            <a:r>
              <a:rPr lang="en-US" dirty="0" smtClean="0"/>
              <a:t>The club may decide to require users of the BFRMO to sign a usage agreement</a:t>
            </a:r>
          </a:p>
          <a:p>
            <a:r>
              <a:rPr lang="en-US" dirty="0" smtClean="0"/>
              <a:t>If we do this, I expect that it will just have you acknowledge that you are aware of the rules for its use, and you agree to follow them</a:t>
            </a:r>
          </a:p>
          <a:p>
            <a:pPr lvl="1"/>
            <a:r>
              <a:rPr lang="en-US" dirty="0" smtClean="0"/>
              <a:t>Most importantly, if you or your guests cause damage to the observatory that isn’t normal wear, the club will expect you to repair or replace the hardware back to the original condition</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Reserving the Observatory</a:t>
            </a:r>
            <a:endParaRPr lang="en-US" dirty="0"/>
          </a:p>
        </p:txBody>
      </p:sp>
      <p:sp>
        <p:nvSpPr>
          <p:cNvPr id="3" name="Content Placeholder 2"/>
          <p:cNvSpPr>
            <a:spLocks noGrp="1"/>
          </p:cNvSpPr>
          <p:nvPr>
            <p:ph idx="1"/>
          </p:nvPr>
        </p:nvSpPr>
        <p:spPr/>
        <p:txBody>
          <a:bodyPr>
            <a:normAutofit fontScale="92500"/>
          </a:bodyPr>
          <a:lstStyle/>
          <a:p>
            <a:r>
              <a:rPr lang="en-US" dirty="0" smtClean="0"/>
              <a:t>Advance sign-up is required for observatory use</a:t>
            </a:r>
          </a:p>
          <a:p>
            <a:pPr lvl="1"/>
            <a:r>
              <a:rPr lang="en-US" dirty="0" smtClean="0"/>
              <a:t>Both the observatory director (OD) and BBNC must be notified and give the OK at least 24 hours prior to use (the OD will contact BBNC for you, so we only have a single point of contact)</a:t>
            </a:r>
          </a:p>
          <a:p>
            <a:pPr lvl="2"/>
            <a:r>
              <a:rPr lang="en-US" dirty="0" smtClean="0"/>
              <a:t>Procedure:  Email me at </a:t>
            </a:r>
            <a:r>
              <a:rPr lang="en-US" dirty="0" smtClean="0">
                <a:hlinkClick r:id="rId2"/>
              </a:rPr>
              <a:t>steve.conard@comcast.net</a:t>
            </a:r>
            <a:r>
              <a:rPr lang="en-US" dirty="0" smtClean="0"/>
              <a:t> , I will contact the folks at BBNC </a:t>
            </a:r>
          </a:p>
          <a:p>
            <a:pPr lvl="2"/>
            <a:r>
              <a:rPr lang="en-US" dirty="0" smtClean="0"/>
              <a:t>Tell me what night you want to observe, give a back-up weather date if you have one</a:t>
            </a:r>
          </a:p>
          <a:p>
            <a:pPr lvl="2"/>
            <a:r>
              <a:rPr lang="en-US" dirty="0" smtClean="0">
                <a:solidFill>
                  <a:srgbClr val="FF0000"/>
                </a:solidFill>
              </a:rPr>
              <a:t>You must get a positive acknowledgement to use the observatory—no answer isn’t an OK!</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Availability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observatory has become more popular the past year, especially on Friday and Saturday nights</a:t>
            </a:r>
          </a:p>
          <a:p>
            <a:pPr lvl="1"/>
            <a:r>
              <a:rPr lang="en-US" dirty="0" smtClean="0"/>
              <a:t>It is still rare that there is a conflict between uses</a:t>
            </a:r>
          </a:p>
          <a:p>
            <a:pPr lvl="1"/>
            <a:r>
              <a:rPr lang="en-US" dirty="0" smtClean="0"/>
              <a:t>Use by the outdoor school will have priority during the week</a:t>
            </a:r>
          </a:p>
          <a:p>
            <a:pPr lvl="1"/>
            <a:r>
              <a:rPr lang="en-US" dirty="0" smtClean="0"/>
              <a:t>Regularly scheduled public events, whether by BBNC or WASI will have priority</a:t>
            </a:r>
          </a:p>
          <a:p>
            <a:r>
              <a:rPr lang="en-US" dirty="0" smtClean="0"/>
              <a:t>As BBNC is closed Mon-Tue, if you ask me on those days, we may not get an answer until Wednesday</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OD will give you a key code for the lock in advance, if you don’t already have one</a:t>
            </a:r>
          </a:p>
          <a:p>
            <a:pPr lvl="1"/>
            <a:r>
              <a:rPr lang="en-US" dirty="0" smtClean="0"/>
              <a:t>Do not share your code with anyone, codes are only to be given out by the OD</a:t>
            </a:r>
          </a:p>
          <a:p>
            <a:pPr lvl="1"/>
            <a:r>
              <a:rPr lang="en-US" dirty="0" smtClean="0"/>
              <a:t>Codes will occasionally be changed, ask the OD in advance if you were assuming you’d use a code you’ve used before</a:t>
            </a:r>
          </a:p>
          <a:p>
            <a:pPr lvl="1"/>
            <a:r>
              <a:rPr lang="en-US" dirty="0" smtClean="0"/>
              <a:t>WASI members can also get the code to the lock-box holding keys for either BBNC or WASI accessory cases (eyepieces, cameras, etc.)</a:t>
            </a:r>
          </a:p>
          <a:p>
            <a:pPr lvl="2"/>
            <a:r>
              <a:rPr lang="en-US" dirty="0" smtClean="0"/>
              <a:t>BBNC has their own key to the BBNC accessory case (top box) that ODS staff can use</a:t>
            </a:r>
          </a:p>
          <a:p>
            <a:pPr lvl="2"/>
            <a:r>
              <a:rPr lang="en-US" dirty="0" smtClean="0"/>
              <a:t>Please don’t use the BBNC box unless you have a good reason</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Your Observing Session</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8010840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Bring</a:t>
            </a:r>
            <a:endParaRPr lang="en-US" dirty="0"/>
          </a:p>
        </p:txBody>
      </p:sp>
      <p:sp>
        <p:nvSpPr>
          <p:cNvPr id="3" name="Content Placeholder 2"/>
          <p:cNvSpPr>
            <a:spLocks noGrp="1"/>
          </p:cNvSpPr>
          <p:nvPr>
            <p:ph idx="1"/>
          </p:nvPr>
        </p:nvSpPr>
        <p:spPr/>
        <p:txBody>
          <a:bodyPr>
            <a:normAutofit lnSpcReduction="10000"/>
          </a:bodyPr>
          <a:lstStyle/>
          <a:p>
            <a:r>
              <a:rPr lang="en-US" b="1" dirty="0" smtClean="0"/>
              <a:t>WASI membership card</a:t>
            </a:r>
          </a:p>
          <a:p>
            <a:r>
              <a:rPr lang="en-US" dirty="0" smtClean="0"/>
              <a:t>Eyepieces (there will be some WASI and BBNC eyepieces in the locked storage boxes)</a:t>
            </a:r>
          </a:p>
          <a:p>
            <a:r>
              <a:rPr lang="en-US" dirty="0" smtClean="0"/>
              <a:t>Food/drinks (if you carry it in, carry it out!)</a:t>
            </a:r>
          </a:p>
          <a:p>
            <a:r>
              <a:rPr lang="en-US" dirty="0" smtClean="0"/>
              <a:t>Warm clothes in winter</a:t>
            </a:r>
          </a:p>
          <a:p>
            <a:r>
              <a:rPr lang="en-US" dirty="0" smtClean="0"/>
              <a:t>Cell phone</a:t>
            </a:r>
          </a:p>
          <a:p>
            <a:r>
              <a:rPr lang="en-US" dirty="0" smtClean="0"/>
              <a:t>Red and white flashlights</a:t>
            </a:r>
          </a:p>
          <a:p>
            <a:r>
              <a:rPr lang="en-US" dirty="0" smtClean="0"/>
              <a:t>Spare 2232 battery for red-dot finder, AA batteries for the red light described on the next page</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Accessing the Observatory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solidFill>
                  <a:srgbClr val="FF0000"/>
                </a:solidFill>
              </a:rPr>
              <a:t>When you arrive at BBNC, before you do anything else, you must place a red light on the BBNC sign (at bottom of access road) to signal the caretaker that the observatory is occupied.</a:t>
            </a:r>
          </a:p>
          <a:p>
            <a:pPr lvl="1"/>
            <a:r>
              <a:rPr lang="en-US" dirty="0" smtClean="0"/>
              <a:t>This is required for </a:t>
            </a:r>
            <a:r>
              <a:rPr lang="en-US" i="1" dirty="0" smtClean="0"/>
              <a:t>all</a:t>
            </a:r>
            <a:r>
              <a:rPr lang="en-US" dirty="0" smtClean="0"/>
              <a:t> observatory events, public and private done by WASI</a:t>
            </a:r>
          </a:p>
          <a:p>
            <a:pPr lvl="1"/>
            <a:r>
              <a:rPr lang="en-US" dirty="0" smtClean="0"/>
              <a:t>There will be a red battery-operated lantern in the observatory for this purpose</a:t>
            </a:r>
          </a:p>
          <a:p>
            <a:pPr lvl="1"/>
            <a:r>
              <a:rPr lang="en-US" dirty="0" smtClean="0"/>
              <a:t>Please bring AA batteries for it</a:t>
            </a:r>
          </a:p>
          <a:p>
            <a:pPr lvl="1"/>
            <a:r>
              <a:rPr lang="en-US" dirty="0" smtClean="0"/>
              <a:t>Please return it to the observatory when you leave</a:t>
            </a:r>
          </a:p>
          <a:p>
            <a:pPr lvl="1"/>
            <a:r>
              <a:rPr lang="en-US" dirty="0" smtClean="0"/>
              <a:t>Note—makes life easier if you buy your own, and keep it in your car—just drop it off on the way in and pick it up on your way out</a:t>
            </a:r>
          </a:p>
          <a:p>
            <a:pPr lvl="1"/>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Accessing the Observatory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Enter your four digit code into the lockset</a:t>
            </a:r>
          </a:p>
          <a:p>
            <a:pPr lvl="1"/>
            <a:r>
              <a:rPr lang="en-US" dirty="0" smtClean="0"/>
              <a:t>You should hear it release, open the door</a:t>
            </a:r>
          </a:p>
          <a:p>
            <a:r>
              <a:rPr lang="en-US" dirty="0" smtClean="0"/>
              <a:t>Open the door, go in</a:t>
            </a:r>
          </a:p>
          <a:p>
            <a:pPr lvl="1"/>
            <a:r>
              <a:rPr lang="en-US" dirty="0" smtClean="0"/>
              <a:t>Use caution going in/out, low clearance!</a:t>
            </a:r>
          </a:p>
          <a:p>
            <a:pPr lvl="1"/>
            <a:r>
              <a:rPr lang="en-US" dirty="0" smtClean="0"/>
              <a:t>There are areas inside the observatory with low clearance as well</a:t>
            </a:r>
          </a:p>
          <a:p>
            <a:r>
              <a:rPr lang="en-US" dirty="0" smtClean="0"/>
              <a:t>Light switches are on the left inside the door</a:t>
            </a:r>
          </a:p>
          <a:p>
            <a:pPr lvl="1"/>
            <a:r>
              <a:rPr lang="en-US" dirty="0" smtClean="0">
                <a:solidFill>
                  <a:srgbClr val="FF0000"/>
                </a:solidFill>
              </a:rPr>
              <a:t>Turn on the red light outside the door and leave it on while the observatory is in use</a:t>
            </a:r>
          </a:p>
          <a:p>
            <a:pPr lvl="1"/>
            <a:r>
              <a:rPr lang="en-US" dirty="0" smtClean="0"/>
              <a:t>Turn on either the white or red lights inside as required</a:t>
            </a:r>
          </a:p>
          <a:p>
            <a:pPr lvl="1"/>
            <a:r>
              <a:rPr lang="en-US" dirty="0" smtClean="0"/>
              <a:t>Please use the inside lights until you are well oriented, avoid bumping the telescope or your head!</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Hardware/Log In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When you first go in, please take a quick look around</a:t>
            </a:r>
          </a:p>
          <a:p>
            <a:pPr lvl="1"/>
            <a:r>
              <a:rPr lang="en-US" dirty="0" smtClean="0"/>
              <a:t>Look for evidence of vandalism or theft</a:t>
            </a:r>
          </a:p>
          <a:p>
            <a:pPr lvl="1"/>
            <a:r>
              <a:rPr lang="en-US" dirty="0" smtClean="0"/>
              <a:t>Look how the previous user left things</a:t>
            </a:r>
          </a:p>
          <a:p>
            <a:pPr lvl="2"/>
            <a:r>
              <a:rPr lang="en-US" dirty="0" smtClean="0"/>
              <a:t>The telescope should be bagged, pointing to Polaris, and powered off</a:t>
            </a:r>
          </a:p>
          <a:p>
            <a:pPr lvl="1"/>
            <a:r>
              <a:rPr lang="en-US" dirty="0" smtClean="0"/>
              <a:t>Please make note of anything that is amiss—if anything major, please call the OD or BBNC staff ASAP</a:t>
            </a:r>
          </a:p>
          <a:p>
            <a:r>
              <a:rPr lang="en-US" dirty="0" smtClean="0"/>
              <a:t>Start a log sheet to record your activities</a:t>
            </a:r>
          </a:p>
          <a:p>
            <a:pPr lvl="1"/>
            <a:r>
              <a:rPr lang="en-US" dirty="0" smtClean="0"/>
              <a:t>In 3-ring binder on table, usually</a:t>
            </a:r>
          </a:p>
          <a:p>
            <a:r>
              <a:rPr lang="en-US" dirty="0" smtClean="0"/>
              <a:t>A complete instruction sheet will be in the binder as well, plus phone numbers if you have issues</a:t>
            </a:r>
          </a:p>
          <a:p>
            <a:pPr lvl="1"/>
            <a:r>
              <a:rPr lang="en-US" dirty="0" smtClean="0"/>
              <a:t>Check the first page of the instruction binder for recent changes to observatory operations</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 Sheet</a:t>
            </a:r>
            <a:endParaRPr lang="en-US" dirty="0"/>
          </a:p>
        </p:txBody>
      </p:sp>
      <p:pic>
        <p:nvPicPr>
          <p:cNvPr id="4" name="Content Placeholder 3" descr="log sheet.jpg"/>
          <p:cNvPicPr>
            <a:picLocks noGrp="1" noChangeAspect="1"/>
          </p:cNvPicPr>
          <p:nvPr>
            <p:ph idx="1"/>
          </p:nvPr>
        </p:nvPicPr>
        <p:blipFill>
          <a:blip r:embed="rId2" cstate="print"/>
          <a:stretch>
            <a:fillRect/>
          </a:stretch>
        </p:blipFill>
        <p:spPr>
          <a:xfrm>
            <a:off x="2121108" y="1545773"/>
            <a:ext cx="4736891" cy="5159827"/>
          </a:xfr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Dome Operation</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Open the observing slit</a:t>
            </a:r>
          </a:p>
          <a:p>
            <a:pPr lvl="1"/>
            <a:r>
              <a:rPr lang="en-US" dirty="0" smtClean="0"/>
              <a:t>Use the cordless drill/hook combination usually laying against the north wall (we’ll hang it up eventually), check chuck tightness</a:t>
            </a:r>
          </a:p>
          <a:p>
            <a:pPr lvl="1"/>
            <a:r>
              <a:rPr lang="en-US" dirty="0" smtClean="0"/>
              <a:t>Standing on the ladder makes this task much easier for the vertically challenged!</a:t>
            </a:r>
          </a:p>
          <a:p>
            <a:pPr lvl="1"/>
            <a:r>
              <a:rPr lang="en-US" dirty="0" smtClean="0"/>
              <a:t>Carefully hook the eyelet on mechanism (do not bump telescope!)</a:t>
            </a:r>
          </a:p>
          <a:p>
            <a:pPr lvl="1"/>
            <a:r>
              <a:rPr lang="en-US" dirty="0" smtClean="0"/>
              <a:t>Run the drill counterclockwise on medium speed until open (takes a while!)</a:t>
            </a:r>
          </a:p>
          <a:p>
            <a:pPr lvl="2"/>
            <a:r>
              <a:rPr lang="en-US" dirty="0" smtClean="0"/>
              <a:t>If going near zenith, pull chain on slit while starting to crank, until top of cover is well clear of bottom</a:t>
            </a:r>
          </a:p>
          <a:p>
            <a:pPr lvl="2"/>
            <a:r>
              <a:rPr lang="en-US" dirty="0" smtClean="0"/>
              <a:t>If going low to horizon, don’t do this</a:t>
            </a:r>
          </a:p>
          <a:p>
            <a:r>
              <a:rPr lang="en-US" dirty="0" smtClean="0"/>
              <a:t>Rotate dome as required using rope tied to handles</a:t>
            </a:r>
          </a:p>
          <a:p>
            <a:pPr lvl="1"/>
            <a:r>
              <a:rPr lang="en-US" dirty="0" smtClean="0"/>
              <a:t>There may be some “soft spots” that require a bit more effort to rotate</a:t>
            </a:r>
          </a:p>
          <a:p>
            <a:r>
              <a:rPr lang="en-US" dirty="0" smtClean="0"/>
              <a:t>Be very careful using the dome if there is significant wind, we’ll try to set gust limits as we get experienced with it</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Dome Slit</a:t>
            </a:r>
            <a:endParaRPr lang="en-US" dirty="0"/>
          </a:p>
        </p:txBody>
      </p:sp>
      <p:pic>
        <p:nvPicPr>
          <p:cNvPr id="4" name="Content Placeholder 3" descr="Domes Slit.jpg"/>
          <p:cNvPicPr>
            <a:picLocks noGrp="1" noChangeAspect="1"/>
          </p:cNvPicPr>
          <p:nvPr>
            <p:ph idx="1"/>
          </p:nvPr>
        </p:nvPicPr>
        <p:blipFill>
          <a:blip r:embed="rId2" cstate="print"/>
          <a:stretch>
            <a:fillRect/>
          </a:stretch>
        </p:blipFill>
        <p:spPr>
          <a:xfrm>
            <a:off x="2837259" y="1774825"/>
            <a:ext cx="3469481" cy="4625975"/>
          </a:xfrm>
        </p:spPr>
      </p:pic>
      <p:cxnSp>
        <p:nvCxnSpPr>
          <p:cNvPr id="5" name="Straight Arrow Connector 4"/>
          <p:cNvCxnSpPr/>
          <p:nvPr/>
        </p:nvCxnSpPr>
        <p:spPr>
          <a:xfrm>
            <a:off x="2362200" y="4953000"/>
            <a:ext cx="1600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33400" y="4800600"/>
            <a:ext cx="1828800" cy="307777"/>
          </a:xfrm>
          <a:prstGeom prst="rect">
            <a:avLst/>
          </a:prstGeom>
          <a:noFill/>
        </p:spPr>
        <p:txBody>
          <a:bodyPr wrap="square" rtlCol="0">
            <a:spAutoFit/>
          </a:bodyPr>
          <a:lstStyle/>
          <a:p>
            <a:pPr algn="r"/>
            <a:r>
              <a:rPr lang="en-US" sz="1400" dirty="0" smtClean="0">
                <a:solidFill>
                  <a:srgbClr val="FF0000"/>
                </a:solidFill>
              </a:rPr>
              <a:t>Lower Slit Cover</a:t>
            </a:r>
            <a:endParaRPr lang="en-US" sz="1400" dirty="0">
              <a:solidFill>
                <a:srgbClr val="FF0000"/>
              </a:solidFill>
            </a:endParaRPr>
          </a:p>
        </p:txBody>
      </p:sp>
      <p:cxnSp>
        <p:nvCxnSpPr>
          <p:cNvPr id="9" name="Straight Arrow Connector 8"/>
          <p:cNvCxnSpPr/>
          <p:nvPr/>
        </p:nvCxnSpPr>
        <p:spPr>
          <a:xfrm>
            <a:off x="2438400" y="2743200"/>
            <a:ext cx="1600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09600" y="2590800"/>
            <a:ext cx="1828800" cy="307777"/>
          </a:xfrm>
          <a:prstGeom prst="rect">
            <a:avLst/>
          </a:prstGeom>
          <a:noFill/>
        </p:spPr>
        <p:txBody>
          <a:bodyPr wrap="square" rtlCol="0">
            <a:spAutoFit/>
          </a:bodyPr>
          <a:lstStyle/>
          <a:p>
            <a:pPr algn="r"/>
            <a:r>
              <a:rPr lang="en-US" sz="1400" dirty="0" smtClean="0">
                <a:solidFill>
                  <a:srgbClr val="FF0000"/>
                </a:solidFill>
              </a:rPr>
              <a:t>Upper Slit Cover</a:t>
            </a:r>
            <a:endParaRPr lang="en-US" sz="1400" dirty="0">
              <a:solidFill>
                <a:srgbClr val="FF0000"/>
              </a:solidFill>
            </a:endParaRPr>
          </a:p>
        </p:txBody>
      </p:sp>
      <p:cxnSp>
        <p:nvCxnSpPr>
          <p:cNvPr id="11" name="Straight Arrow Connector 10"/>
          <p:cNvCxnSpPr/>
          <p:nvPr/>
        </p:nvCxnSpPr>
        <p:spPr>
          <a:xfrm flipH="1">
            <a:off x="5105400" y="4572000"/>
            <a:ext cx="14478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553200" y="4343400"/>
            <a:ext cx="1828800" cy="523220"/>
          </a:xfrm>
          <a:prstGeom prst="rect">
            <a:avLst/>
          </a:prstGeom>
          <a:noFill/>
        </p:spPr>
        <p:txBody>
          <a:bodyPr wrap="square" rtlCol="0">
            <a:spAutoFit/>
          </a:bodyPr>
          <a:lstStyle/>
          <a:p>
            <a:r>
              <a:rPr lang="en-US" sz="1400" dirty="0" smtClean="0">
                <a:solidFill>
                  <a:srgbClr val="FF0000"/>
                </a:solidFill>
              </a:rPr>
              <a:t>Lower Slit Cover Release Chain</a:t>
            </a:r>
            <a:endParaRPr lang="en-US" sz="1400" dirty="0">
              <a:solidFill>
                <a:srgbClr val="FF0000"/>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GEM</a:t>
            </a:r>
            <a:endParaRPr lang="en-US" dirty="0"/>
          </a:p>
        </p:txBody>
      </p:sp>
      <p:pic>
        <p:nvPicPr>
          <p:cNvPr id="6" name="Content Placeholder 5" descr="P1010683.JPG"/>
          <p:cNvPicPr>
            <a:picLocks noGrp="1" noChangeAspect="1"/>
          </p:cNvPicPr>
          <p:nvPr>
            <p:ph idx="1"/>
          </p:nvPr>
        </p:nvPicPr>
        <p:blipFill>
          <a:blip r:embed="rId2" cstate="print"/>
          <a:srcRect l="26925" t="17642" r="33480" b="35900"/>
          <a:stretch>
            <a:fillRect/>
          </a:stretch>
        </p:blipFill>
        <p:spPr>
          <a:xfrm rot="5400000">
            <a:off x="2660142" y="2216658"/>
            <a:ext cx="3924300" cy="3453384"/>
          </a:xfrm>
        </p:spPr>
      </p:pic>
      <p:cxnSp>
        <p:nvCxnSpPr>
          <p:cNvPr id="8" name="Straight Arrow Connector 7"/>
          <p:cNvCxnSpPr/>
          <p:nvPr/>
        </p:nvCxnSpPr>
        <p:spPr>
          <a:xfrm>
            <a:off x="2362200" y="5105400"/>
            <a:ext cx="11430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38200" y="4953000"/>
            <a:ext cx="1676400" cy="307777"/>
          </a:xfrm>
          <a:prstGeom prst="rect">
            <a:avLst/>
          </a:prstGeom>
          <a:noFill/>
        </p:spPr>
        <p:txBody>
          <a:bodyPr wrap="square" rtlCol="0">
            <a:spAutoFit/>
          </a:bodyPr>
          <a:lstStyle/>
          <a:p>
            <a:r>
              <a:rPr lang="en-US" sz="1400" dirty="0" smtClean="0">
                <a:solidFill>
                  <a:srgbClr val="FF0000"/>
                </a:solidFill>
              </a:rPr>
              <a:t>Electronics in Base</a:t>
            </a:r>
            <a:endParaRPr lang="en-US" sz="1400" dirty="0">
              <a:solidFill>
                <a:srgbClr val="FF0000"/>
              </a:solidFill>
            </a:endParaRPr>
          </a:p>
        </p:txBody>
      </p:sp>
      <p:cxnSp>
        <p:nvCxnSpPr>
          <p:cNvPr id="11" name="Straight Arrow Connector 10"/>
          <p:cNvCxnSpPr/>
          <p:nvPr/>
        </p:nvCxnSpPr>
        <p:spPr>
          <a:xfrm>
            <a:off x="2133600" y="4648200"/>
            <a:ext cx="11430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81000" y="4343400"/>
            <a:ext cx="1752600" cy="523220"/>
          </a:xfrm>
          <a:prstGeom prst="rect">
            <a:avLst/>
          </a:prstGeom>
          <a:noFill/>
        </p:spPr>
        <p:txBody>
          <a:bodyPr wrap="square" rtlCol="0">
            <a:spAutoFit/>
          </a:bodyPr>
          <a:lstStyle/>
          <a:p>
            <a:pPr algn="r"/>
            <a:r>
              <a:rPr lang="en-US" sz="1400" dirty="0" smtClean="0">
                <a:solidFill>
                  <a:srgbClr val="FF0000"/>
                </a:solidFill>
              </a:rPr>
              <a:t>Polar Alignment Azimuth Adjustment</a:t>
            </a:r>
            <a:endParaRPr lang="en-US" sz="1400" dirty="0">
              <a:solidFill>
                <a:srgbClr val="FF0000"/>
              </a:solidFill>
            </a:endParaRPr>
          </a:p>
        </p:txBody>
      </p:sp>
      <p:cxnSp>
        <p:nvCxnSpPr>
          <p:cNvPr id="13" name="Straight Arrow Connector 12"/>
          <p:cNvCxnSpPr/>
          <p:nvPr/>
        </p:nvCxnSpPr>
        <p:spPr>
          <a:xfrm>
            <a:off x="1981200" y="3581400"/>
            <a:ext cx="11430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2400" y="3352800"/>
            <a:ext cx="1828800" cy="523220"/>
          </a:xfrm>
          <a:prstGeom prst="rect">
            <a:avLst/>
          </a:prstGeom>
          <a:noFill/>
        </p:spPr>
        <p:txBody>
          <a:bodyPr wrap="square" rtlCol="0">
            <a:spAutoFit/>
          </a:bodyPr>
          <a:lstStyle/>
          <a:p>
            <a:pPr algn="r"/>
            <a:r>
              <a:rPr lang="en-US" sz="1400" dirty="0" smtClean="0">
                <a:solidFill>
                  <a:srgbClr val="FF0000"/>
                </a:solidFill>
              </a:rPr>
              <a:t>Polar Alignment Elevation Adjustment</a:t>
            </a:r>
            <a:endParaRPr lang="en-US" sz="1400" dirty="0">
              <a:solidFill>
                <a:srgbClr val="FF0000"/>
              </a:solidFill>
            </a:endParaRPr>
          </a:p>
        </p:txBody>
      </p:sp>
      <p:sp>
        <p:nvSpPr>
          <p:cNvPr id="15" name="TextBox 14"/>
          <p:cNvSpPr txBox="1"/>
          <p:nvPr/>
        </p:nvSpPr>
        <p:spPr>
          <a:xfrm>
            <a:off x="2895600" y="1600200"/>
            <a:ext cx="3581400" cy="307777"/>
          </a:xfrm>
          <a:prstGeom prst="rect">
            <a:avLst/>
          </a:prstGeom>
          <a:noFill/>
        </p:spPr>
        <p:txBody>
          <a:bodyPr wrap="square" rtlCol="0">
            <a:spAutoFit/>
          </a:bodyPr>
          <a:lstStyle/>
          <a:p>
            <a:r>
              <a:rPr lang="en-US" sz="1400" b="1" dirty="0" smtClean="0">
                <a:solidFill>
                  <a:srgbClr val="FF0000"/>
                </a:solidFill>
              </a:rPr>
              <a:t>BFRMO CGE Pro, Shown Pointing to Polaris</a:t>
            </a:r>
            <a:endParaRPr lang="en-US" sz="1400" b="1" dirty="0">
              <a:solidFill>
                <a:srgbClr val="FF0000"/>
              </a:solidFill>
            </a:endParaRPr>
          </a:p>
        </p:txBody>
      </p:sp>
      <p:cxnSp>
        <p:nvCxnSpPr>
          <p:cNvPr id="16" name="Straight Arrow Connector 15"/>
          <p:cNvCxnSpPr/>
          <p:nvPr/>
        </p:nvCxnSpPr>
        <p:spPr>
          <a:xfrm flipH="1">
            <a:off x="5943600" y="4495800"/>
            <a:ext cx="11430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086600" y="4343400"/>
            <a:ext cx="1676400" cy="307777"/>
          </a:xfrm>
          <a:prstGeom prst="rect">
            <a:avLst/>
          </a:prstGeom>
          <a:noFill/>
        </p:spPr>
        <p:txBody>
          <a:bodyPr wrap="square" rtlCol="0">
            <a:spAutoFit/>
          </a:bodyPr>
          <a:lstStyle/>
          <a:p>
            <a:r>
              <a:rPr lang="en-US" sz="1400" dirty="0" smtClean="0">
                <a:solidFill>
                  <a:srgbClr val="FF0000"/>
                </a:solidFill>
              </a:rPr>
              <a:t>Counter Weights</a:t>
            </a:r>
            <a:endParaRPr lang="en-US" sz="1400" dirty="0">
              <a:solidFill>
                <a:srgbClr val="FF0000"/>
              </a:solidFill>
            </a:endParaRPr>
          </a:p>
        </p:txBody>
      </p:sp>
      <p:cxnSp>
        <p:nvCxnSpPr>
          <p:cNvPr id="19" name="Straight Arrow Connector 18"/>
          <p:cNvCxnSpPr/>
          <p:nvPr/>
        </p:nvCxnSpPr>
        <p:spPr>
          <a:xfrm flipH="1">
            <a:off x="5105400" y="4114800"/>
            <a:ext cx="18288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934200" y="3962400"/>
            <a:ext cx="1828800" cy="307777"/>
          </a:xfrm>
          <a:prstGeom prst="rect">
            <a:avLst/>
          </a:prstGeom>
          <a:noFill/>
        </p:spPr>
        <p:txBody>
          <a:bodyPr wrap="square" rtlCol="0">
            <a:spAutoFit/>
          </a:bodyPr>
          <a:lstStyle/>
          <a:p>
            <a:r>
              <a:rPr lang="en-US" sz="1400" dirty="0" smtClean="0">
                <a:solidFill>
                  <a:srgbClr val="FF0000"/>
                </a:solidFill>
              </a:rPr>
              <a:t>Counter Weight Arm</a:t>
            </a:r>
            <a:endParaRPr lang="en-US" sz="1400" dirty="0">
              <a:solidFill>
                <a:srgbClr val="FF0000"/>
              </a:solidFill>
            </a:endParaRPr>
          </a:p>
        </p:txBody>
      </p:sp>
      <p:cxnSp>
        <p:nvCxnSpPr>
          <p:cNvPr id="22" name="Straight Arrow Connector 21"/>
          <p:cNvCxnSpPr/>
          <p:nvPr/>
        </p:nvCxnSpPr>
        <p:spPr>
          <a:xfrm flipH="1">
            <a:off x="4495800" y="3886200"/>
            <a:ext cx="22860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781800" y="3733800"/>
            <a:ext cx="1828800" cy="307777"/>
          </a:xfrm>
          <a:prstGeom prst="rect">
            <a:avLst/>
          </a:prstGeom>
          <a:noFill/>
        </p:spPr>
        <p:txBody>
          <a:bodyPr wrap="square" rtlCol="0">
            <a:spAutoFit/>
          </a:bodyPr>
          <a:lstStyle/>
          <a:p>
            <a:r>
              <a:rPr lang="en-US" sz="1400" dirty="0" smtClean="0">
                <a:solidFill>
                  <a:srgbClr val="FF0000"/>
                </a:solidFill>
              </a:rPr>
              <a:t>RA Drive</a:t>
            </a:r>
            <a:endParaRPr lang="en-US" sz="1400" dirty="0">
              <a:solidFill>
                <a:srgbClr val="FF0000"/>
              </a:solidFill>
            </a:endParaRPr>
          </a:p>
        </p:txBody>
      </p:sp>
      <p:cxnSp>
        <p:nvCxnSpPr>
          <p:cNvPr id="25" name="Straight Arrow Connector 24"/>
          <p:cNvCxnSpPr/>
          <p:nvPr/>
        </p:nvCxnSpPr>
        <p:spPr>
          <a:xfrm flipH="1">
            <a:off x="4572000" y="2362200"/>
            <a:ext cx="21336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705600" y="2209800"/>
            <a:ext cx="1828800" cy="307777"/>
          </a:xfrm>
          <a:prstGeom prst="rect">
            <a:avLst/>
          </a:prstGeom>
          <a:noFill/>
        </p:spPr>
        <p:txBody>
          <a:bodyPr wrap="square" rtlCol="0">
            <a:spAutoFit/>
          </a:bodyPr>
          <a:lstStyle/>
          <a:p>
            <a:r>
              <a:rPr lang="en-US" sz="1400" dirty="0" smtClean="0">
                <a:solidFill>
                  <a:srgbClr val="FF0000"/>
                </a:solidFill>
              </a:rPr>
              <a:t>Declination Drive</a:t>
            </a:r>
            <a:endParaRPr lang="en-US" sz="1400" dirty="0">
              <a:solidFill>
                <a:srgbClr val="FF0000"/>
              </a:solidFill>
            </a:endParaRPr>
          </a:p>
        </p:txBody>
      </p:sp>
      <p:cxnSp>
        <p:nvCxnSpPr>
          <p:cNvPr id="28" name="Straight Arrow Connector 27"/>
          <p:cNvCxnSpPr/>
          <p:nvPr/>
        </p:nvCxnSpPr>
        <p:spPr>
          <a:xfrm flipH="1">
            <a:off x="5867400" y="5029200"/>
            <a:ext cx="11430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7010400" y="4800600"/>
            <a:ext cx="1676400" cy="523220"/>
          </a:xfrm>
          <a:prstGeom prst="rect">
            <a:avLst/>
          </a:prstGeom>
          <a:noFill/>
        </p:spPr>
        <p:txBody>
          <a:bodyPr wrap="square" rtlCol="0">
            <a:spAutoFit/>
          </a:bodyPr>
          <a:lstStyle/>
          <a:p>
            <a:r>
              <a:rPr lang="en-US" sz="1400" dirty="0" smtClean="0">
                <a:solidFill>
                  <a:srgbClr val="FF0000"/>
                </a:solidFill>
              </a:rPr>
              <a:t>Counter Weight Safety Screw</a:t>
            </a:r>
            <a:endParaRPr lang="en-US" sz="1400" dirty="0">
              <a:solidFill>
                <a:srgbClr val="FF0000"/>
              </a:solidFill>
            </a:endParaRPr>
          </a:p>
        </p:txBody>
      </p:sp>
      <p:cxnSp>
        <p:nvCxnSpPr>
          <p:cNvPr id="30" name="Straight Arrow Connector 29"/>
          <p:cNvCxnSpPr/>
          <p:nvPr/>
        </p:nvCxnSpPr>
        <p:spPr>
          <a:xfrm>
            <a:off x="2057400" y="3124200"/>
            <a:ext cx="1828800" cy="381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28600" y="2971800"/>
            <a:ext cx="1828800" cy="307777"/>
          </a:xfrm>
          <a:prstGeom prst="rect">
            <a:avLst/>
          </a:prstGeom>
          <a:noFill/>
        </p:spPr>
        <p:txBody>
          <a:bodyPr wrap="square" rtlCol="0">
            <a:spAutoFit/>
          </a:bodyPr>
          <a:lstStyle/>
          <a:p>
            <a:pPr algn="r"/>
            <a:r>
              <a:rPr lang="en-US" sz="1400" dirty="0" smtClean="0">
                <a:solidFill>
                  <a:srgbClr val="FF0000"/>
                </a:solidFill>
              </a:rPr>
              <a:t>RA Axis</a:t>
            </a:r>
            <a:endParaRPr lang="en-US" sz="1400" dirty="0">
              <a:solidFill>
                <a:srgbClr val="FF0000"/>
              </a:solidFill>
            </a:endParaRPr>
          </a:p>
        </p:txBody>
      </p:sp>
      <p:cxnSp>
        <p:nvCxnSpPr>
          <p:cNvPr id="33" name="Straight Arrow Connector 32"/>
          <p:cNvCxnSpPr/>
          <p:nvPr/>
        </p:nvCxnSpPr>
        <p:spPr>
          <a:xfrm flipH="1">
            <a:off x="4191000" y="2971800"/>
            <a:ext cx="24384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6629400" y="2819400"/>
            <a:ext cx="1828800" cy="307777"/>
          </a:xfrm>
          <a:prstGeom prst="rect">
            <a:avLst/>
          </a:prstGeom>
          <a:noFill/>
        </p:spPr>
        <p:txBody>
          <a:bodyPr wrap="square" rtlCol="0">
            <a:spAutoFit/>
          </a:bodyPr>
          <a:lstStyle/>
          <a:p>
            <a:r>
              <a:rPr lang="en-US" sz="1400" dirty="0" smtClean="0">
                <a:solidFill>
                  <a:srgbClr val="FF0000"/>
                </a:solidFill>
              </a:rPr>
              <a:t>Declination Axis</a:t>
            </a:r>
            <a:endParaRPr lang="en-US" sz="1400" dirty="0">
              <a:solidFill>
                <a:srgbClr val="FF0000"/>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Celestron CGE-Pro</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This is a moderate-quality go-to mount</a:t>
            </a:r>
          </a:p>
          <a:p>
            <a:r>
              <a:rPr lang="en-US" dirty="0" smtClean="0"/>
              <a:t>Typically you’ll be able to slew to any object, starting from hibernation, and have it within the field of a low power eyepiece (or at least the finder)</a:t>
            </a:r>
          </a:p>
          <a:p>
            <a:pPr lvl="1"/>
            <a:r>
              <a:rPr lang="en-US" dirty="0" smtClean="0"/>
              <a:t>If not, the most typical problems are either entering in the wrong time (make sure you put in time to the nearest minute—local </a:t>
            </a:r>
            <a:r>
              <a:rPr lang="en-US" b="1" dirty="0" smtClean="0"/>
              <a:t>EST</a:t>
            </a:r>
            <a:r>
              <a:rPr lang="en-US" dirty="0" smtClean="0"/>
              <a:t>) or the telescope was previously hibernated incorrectly</a:t>
            </a:r>
          </a:p>
          <a:p>
            <a:r>
              <a:rPr lang="en-US" dirty="0" smtClean="0"/>
              <a:t>When centering up objects, slow the slew rate to 4 to 6 depending on the focal length of the eyepiece being used</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 Specific to CGE-Pro</a:t>
            </a:r>
            <a:endParaRPr lang="en-US" dirty="0"/>
          </a:p>
        </p:txBody>
      </p:sp>
      <p:sp>
        <p:nvSpPr>
          <p:cNvPr id="3" name="Content Placeholder 2"/>
          <p:cNvSpPr>
            <a:spLocks noGrp="1"/>
          </p:cNvSpPr>
          <p:nvPr>
            <p:ph idx="1"/>
          </p:nvPr>
        </p:nvSpPr>
        <p:spPr/>
        <p:txBody>
          <a:bodyPr>
            <a:normAutofit/>
          </a:bodyPr>
          <a:lstStyle/>
          <a:p>
            <a:r>
              <a:rPr lang="en-US" dirty="0" smtClean="0"/>
              <a:t>Buttons wear, and sometimes will not register on first push—especially in cold conditions</a:t>
            </a:r>
          </a:p>
          <a:p>
            <a:r>
              <a:rPr lang="en-US" dirty="0" smtClean="0"/>
              <a:t>Display can be hard to read in cold conditions when it scrolls</a:t>
            </a:r>
          </a:p>
          <a:p>
            <a:r>
              <a:rPr lang="en-US" dirty="0" smtClean="0"/>
              <a:t>Connector on hand controller interface to mount is fragile</a:t>
            </a:r>
          </a:p>
          <a:p>
            <a:r>
              <a:rPr lang="en-US" dirty="0" smtClean="0"/>
              <a:t>Menus are complex, and it is difficult to find some of the functions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 Specific to CGE-Pro</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It cannot be far off balance, and still properly slew</a:t>
            </a:r>
          </a:p>
          <a:p>
            <a:r>
              <a:rPr lang="en-US" dirty="0" smtClean="0"/>
              <a:t>If it starts to slew in a bad direction for any reason, press any of the </a:t>
            </a:r>
            <a:r>
              <a:rPr lang="en-US" u="sng" dirty="0" smtClean="0"/>
              <a:t>arrow keys</a:t>
            </a:r>
            <a:r>
              <a:rPr lang="en-US" dirty="0" smtClean="0"/>
              <a:t> to stop it</a:t>
            </a:r>
          </a:p>
          <a:p>
            <a:r>
              <a:rPr lang="en-US" dirty="0" smtClean="0"/>
              <a:t>If while on a list of objects you press the menu key, the list will be limited to objects in the east or west</a:t>
            </a:r>
          </a:p>
          <a:p>
            <a:pPr lvl="1"/>
            <a:r>
              <a:rPr lang="en-US" dirty="0" smtClean="0"/>
              <a:t>Indicated by the E or W in the upper right of the display</a:t>
            </a:r>
          </a:p>
          <a:p>
            <a:pPr lvl="1"/>
            <a:r>
              <a:rPr lang="en-US" dirty="0" smtClean="0"/>
              <a:t>Press the menu key once or twice to make the E or W disappear</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Pier-Tech Pier</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Allows the telescope to be raise about 18”</a:t>
            </a:r>
          </a:p>
          <a:p>
            <a:r>
              <a:rPr lang="en-US" dirty="0" smtClean="0"/>
              <a:t>Please leave at lowest point at end of each session</a:t>
            </a:r>
          </a:p>
          <a:p>
            <a:r>
              <a:rPr lang="en-US" dirty="0" smtClean="0"/>
              <a:t>Raise to:</a:t>
            </a:r>
          </a:p>
          <a:p>
            <a:pPr lvl="1"/>
            <a:r>
              <a:rPr lang="en-US" dirty="0" smtClean="0"/>
              <a:t>Allow taller users to have more comfortable access to the eyepiece</a:t>
            </a:r>
          </a:p>
          <a:p>
            <a:pPr lvl="1"/>
            <a:r>
              <a:rPr lang="en-US" dirty="0" smtClean="0"/>
              <a:t>Reach objects closer to the horizon</a:t>
            </a:r>
          </a:p>
          <a:p>
            <a:r>
              <a:rPr lang="en-US" dirty="0" smtClean="0"/>
              <a:t>The telescope will be aligned at the lowest position, note that minor degradation of alignment occurs when the pier is raised</a:t>
            </a:r>
          </a:p>
          <a:p>
            <a:r>
              <a:rPr lang="en-US" dirty="0" smtClean="0"/>
              <a:t>If it is at bottom, and won’t rise, hold the up button down while lifting the top plate of the pier</a:t>
            </a:r>
          </a:p>
          <a:p>
            <a:pPr lvl="1"/>
            <a:r>
              <a:rPr lang="en-US" dirty="0" smtClean="0"/>
              <a:t>Once it starts moving, let it run on its own</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BFRMO SCT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Is a Celestron “C-14”, and has a focal ratio of f/11, built in the late 1980’s</a:t>
            </a:r>
          </a:p>
          <a:p>
            <a:r>
              <a:rPr lang="en-US" dirty="0" smtClean="0"/>
              <a:t>Focus knob is on back of primary cell, and the primary mirror is moved while focusing</a:t>
            </a:r>
          </a:p>
          <a:p>
            <a:pPr lvl="1"/>
            <a:r>
              <a:rPr lang="en-US" dirty="0" smtClean="0"/>
              <a:t>Also on traditional eyepiece mount</a:t>
            </a:r>
          </a:p>
          <a:p>
            <a:r>
              <a:rPr lang="en-US" dirty="0" smtClean="0"/>
              <a:t>Suffers from “mirror” flop when slewing around, especially after a meridian flip</a:t>
            </a:r>
          </a:p>
          <a:p>
            <a:pPr lvl="1"/>
            <a:r>
              <a:rPr lang="en-US" dirty="0" smtClean="0"/>
              <a:t>Causes alignment change, slight focus change</a:t>
            </a:r>
          </a:p>
          <a:p>
            <a:r>
              <a:rPr lang="en-US" dirty="0" smtClean="0"/>
              <a:t>Note that the most fragile part of the telescope is the corrector plate—please use great care when installing/removing the cover</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BFRMO APO</a:t>
            </a:r>
            <a:endParaRPr lang="en-US" dirty="0"/>
          </a:p>
        </p:txBody>
      </p:sp>
      <p:sp>
        <p:nvSpPr>
          <p:cNvPr id="3" name="Content Placeholder 2"/>
          <p:cNvSpPr>
            <a:spLocks noGrp="1"/>
          </p:cNvSpPr>
          <p:nvPr>
            <p:ph idx="1"/>
          </p:nvPr>
        </p:nvSpPr>
        <p:spPr/>
        <p:txBody>
          <a:bodyPr/>
          <a:lstStyle/>
          <a:p>
            <a:r>
              <a:rPr lang="en-US" dirty="0" smtClean="0"/>
              <a:t>81 mm, f/6 true APO William Optic</a:t>
            </a:r>
          </a:p>
          <a:p>
            <a:r>
              <a:rPr lang="en-US" dirty="0" smtClean="0"/>
              <a:t>About 3 years old</a:t>
            </a:r>
          </a:p>
          <a:p>
            <a:r>
              <a:rPr lang="en-US" dirty="0" smtClean="0"/>
              <a:t>Good for wide-field viewing</a:t>
            </a:r>
          </a:p>
          <a:p>
            <a:pPr lvl="1"/>
            <a:r>
              <a:rPr lang="en-US" dirty="0" smtClean="0"/>
              <a:t>Large objects, like the entire moon or open star clusters</a:t>
            </a:r>
          </a:p>
          <a:p>
            <a:r>
              <a:rPr lang="en-US" dirty="0" smtClean="0"/>
              <a:t>Also popular for DSLR astrophotography</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C-14</a:t>
            </a:r>
            <a:endParaRPr lang="en-US" dirty="0"/>
          </a:p>
        </p:txBody>
      </p:sp>
      <p:pic>
        <p:nvPicPr>
          <p:cNvPr id="5" name="Content Placeholder 4" descr="P1010684.JPG"/>
          <p:cNvPicPr>
            <a:picLocks noGrp="1" noChangeAspect="1"/>
          </p:cNvPicPr>
          <p:nvPr>
            <p:ph idx="1"/>
          </p:nvPr>
        </p:nvPicPr>
        <p:blipFill>
          <a:blip r:embed="rId2" cstate="print"/>
          <a:srcRect t="18703" r="52033" b="23644"/>
          <a:stretch>
            <a:fillRect/>
          </a:stretch>
        </p:blipFill>
        <p:spPr>
          <a:xfrm rot="5400000">
            <a:off x="2315594" y="2027806"/>
            <a:ext cx="4038601" cy="3640589"/>
          </a:xfrm>
        </p:spPr>
      </p:pic>
      <p:sp>
        <p:nvSpPr>
          <p:cNvPr id="6" name="TextBox 5"/>
          <p:cNvSpPr txBox="1"/>
          <p:nvPr/>
        </p:nvSpPr>
        <p:spPr>
          <a:xfrm>
            <a:off x="6477000" y="4724400"/>
            <a:ext cx="1828800" cy="307777"/>
          </a:xfrm>
          <a:prstGeom prst="rect">
            <a:avLst/>
          </a:prstGeom>
          <a:noFill/>
        </p:spPr>
        <p:txBody>
          <a:bodyPr wrap="square" rtlCol="0">
            <a:spAutoFit/>
          </a:bodyPr>
          <a:lstStyle/>
          <a:p>
            <a:r>
              <a:rPr lang="en-US" sz="1400" dirty="0" smtClean="0">
                <a:solidFill>
                  <a:srgbClr val="FF0000"/>
                </a:solidFill>
              </a:rPr>
              <a:t>Focus knob</a:t>
            </a:r>
            <a:endParaRPr lang="en-US" sz="1400" dirty="0">
              <a:solidFill>
                <a:srgbClr val="FF0000"/>
              </a:solidFill>
            </a:endParaRPr>
          </a:p>
        </p:txBody>
      </p:sp>
      <p:cxnSp>
        <p:nvCxnSpPr>
          <p:cNvPr id="7" name="Straight Arrow Connector 6"/>
          <p:cNvCxnSpPr/>
          <p:nvPr/>
        </p:nvCxnSpPr>
        <p:spPr>
          <a:xfrm flipH="1">
            <a:off x="5410200" y="4876800"/>
            <a:ext cx="10668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4572000" y="2743200"/>
            <a:ext cx="18288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400800" y="2514600"/>
            <a:ext cx="2514600" cy="523220"/>
          </a:xfrm>
          <a:prstGeom prst="rect">
            <a:avLst/>
          </a:prstGeom>
          <a:noFill/>
        </p:spPr>
        <p:txBody>
          <a:bodyPr wrap="square" rtlCol="0">
            <a:spAutoFit/>
          </a:bodyPr>
          <a:lstStyle/>
          <a:p>
            <a:r>
              <a:rPr lang="en-US" sz="1400" dirty="0" smtClean="0">
                <a:solidFill>
                  <a:srgbClr val="FF0000"/>
                </a:solidFill>
              </a:rPr>
              <a:t>Declination counterweight bar (counterweights not in place)</a:t>
            </a:r>
            <a:endParaRPr lang="en-US" sz="1400" dirty="0">
              <a:solidFill>
                <a:srgbClr val="FF0000"/>
              </a:solidFill>
            </a:endParaRPr>
          </a:p>
        </p:txBody>
      </p:sp>
      <p:cxnSp>
        <p:nvCxnSpPr>
          <p:cNvPr id="11" name="Straight Arrow Connector 10"/>
          <p:cNvCxnSpPr/>
          <p:nvPr/>
        </p:nvCxnSpPr>
        <p:spPr>
          <a:xfrm flipH="1">
            <a:off x="5791200" y="5334000"/>
            <a:ext cx="7620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553200" y="5181600"/>
            <a:ext cx="1828800" cy="307777"/>
          </a:xfrm>
          <a:prstGeom prst="rect">
            <a:avLst/>
          </a:prstGeom>
          <a:noFill/>
        </p:spPr>
        <p:txBody>
          <a:bodyPr wrap="square" rtlCol="0">
            <a:spAutoFit/>
          </a:bodyPr>
          <a:lstStyle/>
          <a:p>
            <a:r>
              <a:rPr lang="en-US" sz="1400" dirty="0" smtClean="0">
                <a:solidFill>
                  <a:srgbClr val="FF0000"/>
                </a:solidFill>
              </a:rPr>
              <a:t>Diagonal</a:t>
            </a:r>
            <a:endParaRPr lang="en-US" sz="1400" dirty="0">
              <a:solidFill>
                <a:srgbClr val="FF0000"/>
              </a:solidFill>
            </a:endParaRPr>
          </a:p>
        </p:txBody>
      </p:sp>
      <p:cxnSp>
        <p:nvCxnSpPr>
          <p:cNvPr id="14" name="Straight Arrow Connector 13"/>
          <p:cNvCxnSpPr/>
          <p:nvPr/>
        </p:nvCxnSpPr>
        <p:spPr>
          <a:xfrm>
            <a:off x="2209800" y="5410200"/>
            <a:ext cx="26670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81000" y="5257800"/>
            <a:ext cx="1828800" cy="307777"/>
          </a:xfrm>
          <a:prstGeom prst="rect">
            <a:avLst/>
          </a:prstGeom>
          <a:noFill/>
        </p:spPr>
        <p:txBody>
          <a:bodyPr wrap="square" rtlCol="0">
            <a:spAutoFit/>
          </a:bodyPr>
          <a:lstStyle/>
          <a:p>
            <a:pPr algn="r"/>
            <a:r>
              <a:rPr lang="en-US" sz="1400" dirty="0" smtClean="0">
                <a:solidFill>
                  <a:srgbClr val="FF0000"/>
                </a:solidFill>
              </a:rPr>
              <a:t>Finder</a:t>
            </a:r>
            <a:endParaRPr lang="en-US" sz="1400" dirty="0">
              <a:solidFill>
                <a:srgbClr val="FF0000"/>
              </a:solidFill>
            </a:endParaRPr>
          </a:p>
        </p:txBody>
      </p:sp>
      <p:cxnSp>
        <p:nvCxnSpPr>
          <p:cNvPr id="19" name="Straight Arrow Connector 18"/>
          <p:cNvCxnSpPr/>
          <p:nvPr/>
        </p:nvCxnSpPr>
        <p:spPr>
          <a:xfrm>
            <a:off x="2209800" y="4343400"/>
            <a:ext cx="13716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81000" y="4191000"/>
            <a:ext cx="1828800" cy="307777"/>
          </a:xfrm>
          <a:prstGeom prst="rect">
            <a:avLst/>
          </a:prstGeom>
          <a:noFill/>
        </p:spPr>
        <p:txBody>
          <a:bodyPr wrap="square" rtlCol="0">
            <a:spAutoFit/>
          </a:bodyPr>
          <a:lstStyle/>
          <a:p>
            <a:pPr algn="r"/>
            <a:r>
              <a:rPr lang="en-US" sz="1400" dirty="0" smtClean="0">
                <a:solidFill>
                  <a:srgbClr val="FF0000"/>
                </a:solidFill>
              </a:rPr>
              <a:t>Dovetail</a:t>
            </a:r>
            <a:endParaRPr lang="en-US" sz="1400" dirty="0">
              <a:solidFill>
                <a:srgbClr val="FF0000"/>
              </a:solidFill>
            </a:endParaRPr>
          </a:p>
        </p:txBody>
      </p:sp>
      <p:cxnSp>
        <p:nvCxnSpPr>
          <p:cNvPr id="15" name="Straight Arrow Connector 14"/>
          <p:cNvCxnSpPr/>
          <p:nvPr/>
        </p:nvCxnSpPr>
        <p:spPr>
          <a:xfrm>
            <a:off x="2209800" y="3048000"/>
            <a:ext cx="5334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81000" y="2895600"/>
            <a:ext cx="1828800" cy="307777"/>
          </a:xfrm>
          <a:prstGeom prst="rect">
            <a:avLst/>
          </a:prstGeom>
          <a:noFill/>
        </p:spPr>
        <p:txBody>
          <a:bodyPr wrap="square" rtlCol="0">
            <a:spAutoFit/>
          </a:bodyPr>
          <a:lstStyle/>
          <a:p>
            <a:pPr algn="r"/>
            <a:r>
              <a:rPr lang="en-US" sz="1400" dirty="0" smtClean="0">
                <a:solidFill>
                  <a:srgbClr val="FF0000"/>
                </a:solidFill>
              </a:rPr>
              <a:t>Cover</a:t>
            </a:r>
            <a:endParaRPr lang="en-US" sz="1400" dirty="0">
              <a:solidFill>
                <a:srgbClr val="FF0000"/>
              </a:solidFill>
            </a:endParaRPr>
          </a:p>
        </p:txBody>
      </p:sp>
      <p:cxnSp>
        <p:nvCxnSpPr>
          <p:cNvPr id="20" name="Straight Arrow Connector 19"/>
          <p:cNvCxnSpPr/>
          <p:nvPr/>
        </p:nvCxnSpPr>
        <p:spPr>
          <a:xfrm flipH="1">
            <a:off x="4876800" y="3962400"/>
            <a:ext cx="1600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477000" y="3810000"/>
            <a:ext cx="1828800" cy="523220"/>
          </a:xfrm>
          <a:prstGeom prst="rect">
            <a:avLst/>
          </a:prstGeom>
          <a:noFill/>
        </p:spPr>
        <p:txBody>
          <a:bodyPr wrap="square" rtlCol="0">
            <a:spAutoFit/>
          </a:bodyPr>
          <a:lstStyle/>
          <a:p>
            <a:r>
              <a:rPr lang="en-US" sz="1400" dirty="0" smtClean="0">
                <a:solidFill>
                  <a:srgbClr val="FF0000"/>
                </a:solidFill>
              </a:rPr>
              <a:t>Eventual location of red dot finder</a:t>
            </a:r>
            <a:endParaRPr lang="en-US" sz="1400" dirty="0">
              <a:solidFill>
                <a:srgbClr val="FF0000"/>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 and Manuals</a:t>
            </a:r>
            <a:endParaRPr lang="en-US" dirty="0"/>
          </a:p>
        </p:txBody>
      </p:sp>
      <p:sp>
        <p:nvSpPr>
          <p:cNvPr id="3" name="Content Placeholder 2"/>
          <p:cNvSpPr>
            <a:spLocks noGrp="1"/>
          </p:cNvSpPr>
          <p:nvPr>
            <p:ph idx="1"/>
          </p:nvPr>
        </p:nvSpPr>
        <p:spPr/>
        <p:txBody>
          <a:bodyPr/>
          <a:lstStyle/>
          <a:p>
            <a:r>
              <a:rPr lang="en-US" dirty="0" smtClean="0"/>
              <a:t>There is a binder that has both the simplified basic instructions for BFRMO and the Celestron manual in it</a:t>
            </a:r>
          </a:p>
          <a:p>
            <a:r>
              <a:rPr lang="en-US" dirty="0" smtClean="0"/>
              <a:t>I will try to update the instructions as I can</a:t>
            </a:r>
          </a:p>
          <a:p>
            <a:pPr lvl="1"/>
            <a:r>
              <a:rPr lang="en-US" dirty="0" smtClean="0"/>
              <a:t>If you find mistakes in it, feel free to mark up the version in the binder (put your name and date by the change), and also notify me</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Telescope Operation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Take the bag off the telescope</a:t>
            </a:r>
          </a:p>
          <a:p>
            <a:r>
              <a:rPr lang="en-US" dirty="0" smtClean="0"/>
              <a:t>Take the cover off the telescope aperture, install eyepiece</a:t>
            </a:r>
          </a:p>
          <a:p>
            <a:r>
              <a:rPr lang="en-US" dirty="0" smtClean="0"/>
              <a:t>Power on the telescope power supply (under the base of the pier)—pilot light comes on</a:t>
            </a:r>
          </a:p>
          <a:p>
            <a:r>
              <a:rPr lang="en-US" dirty="0" smtClean="0"/>
              <a:t>Power on the GEM using the switch on the electronics base of the mount—pilot light comes on, hand controller lights up</a:t>
            </a:r>
          </a:p>
          <a:p>
            <a:r>
              <a:rPr lang="en-US" dirty="0" smtClean="0"/>
              <a:t>After a few seconds, hand controller should say “press enter to wake”, press enter</a:t>
            </a:r>
          </a:p>
          <a:p>
            <a:r>
              <a:rPr lang="en-US" dirty="0" smtClean="0"/>
              <a:t>The hand controller will ask you to check its time (scroll up/down from the “Baltimore” on the display), if OK, press enter, otherwise edit to be within 30 seconds of EST (the time on your cell phone is usually correct to a second)</a:t>
            </a:r>
          </a:p>
          <a:p>
            <a:r>
              <a:rPr lang="en-US" dirty="0" smtClean="0"/>
              <a:t>The hand controller will then indicate “CGE ready”</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a:t>
            </a:r>
            <a:endParaRPr lang="en-US" dirty="0"/>
          </a:p>
        </p:txBody>
      </p:sp>
      <p:sp>
        <p:nvSpPr>
          <p:cNvPr id="3" name="Content Placeholder 2"/>
          <p:cNvSpPr>
            <a:spLocks noGrp="1"/>
          </p:cNvSpPr>
          <p:nvPr>
            <p:ph idx="1"/>
          </p:nvPr>
        </p:nvSpPr>
        <p:spPr/>
        <p:txBody>
          <a:bodyPr>
            <a:normAutofit lnSpcReduction="10000"/>
          </a:bodyPr>
          <a:lstStyle/>
          <a:p>
            <a:r>
              <a:rPr lang="en-US" dirty="0" smtClean="0"/>
              <a:t>Generally you’ll want to put a low power eyepiece in at the start, and slew to a bright star</a:t>
            </a:r>
          </a:p>
          <a:p>
            <a:pPr lvl="1"/>
            <a:r>
              <a:rPr lang="en-US" dirty="0" smtClean="0"/>
              <a:t>Lower power eyepieces have larger focal lengths</a:t>
            </a:r>
          </a:p>
          <a:p>
            <a:pPr lvl="1"/>
            <a:r>
              <a:rPr lang="en-US" dirty="0" smtClean="0"/>
              <a:t>32, 40, or 50 mm are our low power eyepieces</a:t>
            </a:r>
          </a:p>
          <a:p>
            <a:r>
              <a:rPr lang="en-US" dirty="0" smtClean="0"/>
              <a:t>When you get the star in the telescope FOV, focus using the focusing the rack/pinion draw-tube</a:t>
            </a:r>
          </a:p>
          <a:p>
            <a:pPr lvl="1"/>
            <a:r>
              <a:rPr lang="en-US" dirty="0" smtClean="0"/>
              <a:t>In general, avoid using the mirror focus adjustment</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Hand Controller </a:t>
            </a:r>
            <a:endParaRPr lang="en-US" dirty="0"/>
          </a:p>
        </p:txBody>
      </p:sp>
      <p:pic>
        <p:nvPicPr>
          <p:cNvPr id="1026" name="Picture 2"/>
          <p:cNvPicPr>
            <a:picLocks noGrp="1" noChangeAspect="1" noChangeArrowheads="1"/>
          </p:cNvPicPr>
          <p:nvPr>
            <p:ph idx="1"/>
          </p:nvPr>
        </p:nvPicPr>
        <p:blipFill>
          <a:blip r:embed="rId2" cstate="print"/>
          <a:srcRect l="34908" t="14344" r="36280" b="19767"/>
          <a:stretch>
            <a:fillRect/>
          </a:stretch>
        </p:blipFill>
        <p:spPr bwMode="auto">
          <a:xfrm>
            <a:off x="3276600" y="1600200"/>
            <a:ext cx="2667000" cy="5080000"/>
          </a:xfrm>
          <a:prstGeom prst="rect">
            <a:avLst/>
          </a:prstGeom>
          <a:noFill/>
          <a:ln w="9525">
            <a:noFill/>
            <a:miter lim="800000"/>
            <a:headEnd/>
            <a:tailEnd/>
          </a:ln>
        </p:spPr>
      </p:pic>
      <p:cxnSp>
        <p:nvCxnSpPr>
          <p:cNvPr id="8" name="Straight Arrow Connector 7"/>
          <p:cNvCxnSpPr/>
          <p:nvPr/>
        </p:nvCxnSpPr>
        <p:spPr>
          <a:xfrm>
            <a:off x="3048000" y="3657600"/>
            <a:ext cx="11430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066800" y="3276600"/>
            <a:ext cx="1981200" cy="738664"/>
          </a:xfrm>
          <a:prstGeom prst="rect">
            <a:avLst/>
          </a:prstGeom>
          <a:noFill/>
        </p:spPr>
        <p:txBody>
          <a:bodyPr wrap="square" rtlCol="0">
            <a:spAutoFit/>
          </a:bodyPr>
          <a:lstStyle/>
          <a:p>
            <a:pPr algn="r"/>
            <a:r>
              <a:rPr lang="en-US" sz="1400" dirty="0" smtClean="0">
                <a:solidFill>
                  <a:srgbClr val="FF0000"/>
                </a:solidFill>
              </a:rPr>
              <a:t>Manual Slew Buttons, press any of them to abort an automatic slew</a:t>
            </a:r>
            <a:endParaRPr lang="en-US" sz="1400" dirty="0">
              <a:solidFill>
                <a:srgbClr val="FF0000"/>
              </a:solidFill>
            </a:endParaRPr>
          </a:p>
        </p:txBody>
      </p:sp>
      <p:cxnSp>
        <p:nvCxnSpPr>
          <p:cNvPr id="10" name="Straight Arrow Connector 9"/>
          <p:cNvCxnSpPr/>
          <p:nvPr/>
        </p:nvCxnSpPr>
        <p:spPr>
          <a:xfrm>
            <a:off x="3048000" y="2743200"/>
            <a:ext cx="1447800" cy="3048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219200" y="2514600"/>
            <a:ext cx="1828800" cy="523220"/>
          </a:xfrm>
          <a:prstGeom prst="rect">
            <a:avLst/>
          </a:prstGeom>
          <a:noFill/>
        </p:spPr>
        <p:txBody>
          <a:bodyPr wrap="square" rtlCol="0">
            <a:spAutoFit/>
          </a:bodyPr>
          <a:lstStyle/>
          <a:p>
            <a:pPr algn="r"/>
            <a:r>
              <a:rPr lang="en-US" sz="1400" dirty="0" smtClean="0">
                <a:solidFill>
                  <a:srgbClr val="FF0000"/>
                </a:solidFill>
              </a:rPr>
              <a:t>Almost all selections require pressing enter</a:t>
            </a:r>
            <a:endParaRPr lang="en-US" sz="1400" dirty="0">
              <a:solidFill>
                <a:srgbClr val="FF0000"/>
              </a:solidFill>
            </a:endParaRPr>
          </a:p>
        </p:txBody>
      </p:sp>
      <p:cxnSp>
        <p:nvCxnSpPr>
          <p:cNvPr id="13" name="Straight Arrow Connector 12"/>
          <p:cNvCxnSpPr/>
          <p:nvPr/>
        </p:nvCxnSpPr>
        <p:spPr>
          <a:xfrm>
            <a:off x="2819400" y="5105400"/>
            <a:ext cx="12954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04800" y="4876800"/>
            <a:ext cx="2514600" cy="523220"/>
          </a:xfrm>
          <a:prstGeom prst="rect">
            <a:avLst/>
          </a:prstGeom>
          <a:noFill/>
        </p:spPr>
        <p:txBody>
          <a:bodyPr wrap="square" rtlCol="0">
            <a:spAutoFit/>
          </a:bodyPr>
          <a:lstStyle/>
          <a:p>
            <a:pPr algn="r"/>
            <a:r>
              <a:rPr lang="en-US" sz="1400" dirty="0" smtClean="0">
                <a:solidFill>
                  <a:srgbClr val="FF0000"/>
                </a:solidFill>
              </a:rPr>
              <a:t>Press to get basic information on current target</a:t>
            </a:r>
            <a:endParaRPr lang="en-US" sz="1400" dirty="0">
              <a:solidFill>
                <a:srgbClr val="FF0000"/>
              </a:solidFill>
            </a:endParaRPr>
          </a:p>
        </p:txBody>
      </p:sp>
      <p:cxnSp>
        <p:nvCxnSpPr>
          <p:cNvPr id="17" name="Straight Arrow Connector 16"/>
          <p:cNvCxnSpPr/>
          <p:nvPr/>
        </p:nvCxnSpPr>
        <p:spPr>
          <a:xfrm flipH="1">
            <a:off x="5257800" y="3124200"/>
            <a:ext cx="10668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324600" y="2895600"/>
            <a:ext cx="1828800" cy="523220"/>
          </a:xfrm>
          <a:prstGeom prst="rect">
            <a:avLst/>
          </a:prstGeom>
          <a:noFill/>
        </p:spPr>
        <p:txBody>
          <a:bodyPr wrap="square" rtlCol="0">
            <a:spAutoFit/>
          </a:bodyPr>
          <a:lstStyle/>
          <a:p>
            <a:r>
              <a:rPr lang="en-US" sz="1400" dirty="0" smtClean="0">
                <a:solidFill>
                  <a:srgbClr val="FF0000"/>
                </a:solidFill>
              </a:rPr>
              <a:t>Press to undo or go up a level in menus</a:t>
            </a:r>
            <a:endParaRPr lang="en-US" sz="1400" dirty="0">
              <a:solidFill>
                <a:srgbClr val="FF0000"/>
              </a:solidFill>
            </a:endParaRPr>
          </a:p>
        </p:txBody>
      </p:sp>
      <p:cxnSp>
        <p:nvCxnSpPr>
          <p:cNvPr id="21" name="Straight Arrow Connector 20"/>
          <p:cNvCxnSpPr/>
          <p:nvPr/>
        </p:nvCxnSpPr>
        <p:spPr>
          <a:xfrm flipH="1">
            <a:off x="5181600" y="4114800"/>
            <a:ext cx="10668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5181600" y="4648200"/>
            <a:ext cx="990600" cy="152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flipV="1">
            <a:off x="5181600" y="4495800"/>
            <a:ext cx="990600" cy="152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5181600" y="5105400"/>
            <a:ext cx="10668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248400" y="3962400"/>
            <a:ext cx="1828800" cy="307777"/>
          </a:xfrm>
          <a:prstGeom prst="rect">
            <a:avLst/>
          </a:prstGeom>
          <a:noFill/>
        </p:spPr>
        <p:txBody>
          <a:bodyPr wrap="square" rtlCol="0">
            <a:spAutoFit/>
          </a:bodyPr>
          <a:lstStyle/>
          <a:p>
            <a:r>
              <a:rPr lang="en-US" sz="1400" dirty="0" smtClean="0">
                <a:solidFill>
                  <a:srgbClr val="FF0000"/>
                </a:solidFill>
              </a:rPr>
              <a:t>Press to access menus</a:t>
            </a:r>
            <a:endParaRPr lang="en-US" sz="1400" dirty="0">
              <a:solidFill>
                <a:srgbClr val="FF0000"/>
              </a:solidFill>
            </a:endParaRPr>
          </a:p>
        </p:txBody>
      </p:sp>
      <p:sp>
        <p:nvSpPr>
          <p:cNvPr id="28" name="TextBox 27"/>
          <p:cNvSpPr txBox="1"/>
          <p:nvPr/>
        </p:nvSpPr>
        <p:spPr>
          <a:xfrm>
            <a:off x="6172200" y="4495800"/>
            <a:ext cx="1828800" cy="307777"/>
          </a:xfrm>
          <a:prstGeom prst="rect">
            <a:avLst/>
          </a:prstGeom>
          <a:noFill/>
        </p:spPr>
        <p:txBody>
          <a:bodyPr wrap="square" rtlCol="0">
            <a:spAutoFit/>
          </a:bodyPr>
          <a:lstStyle/>
          <a:p>
            <a:r>
              <a:rPr lang="en-US" sz="1400" dirty="0" smtClean="0">
                <a:solidFill>
                  <a:srgbClr val="FF0000"/>
                </a:solidFill>
              </a:rPr>
              <a:t>Scroll up/down</a:t>
            </a:r>
            <a:endParaRPr lang="en-US" sz="1400" dirty="0">
              <a:solidFill>
                <a:srgbClr val="FF0000"/>
              </a:solidFill>
            </a:endParaRPr>
          </a:p>
        </p:txBody>
      </p:sp>
      <p:sp>
        <p:nvSpPr>
          <p:cNvPr id="29" name="TextBox 28"/>
          <p:cNvSpPr txBox="1"/>
          <p:nvPr/>
        </p:nvSpPr>
        <p:spPr>
          <a:xfrm>
            <a:off x="6248400" y="4800600"/>
            <a:ext cx="1828800" cy="954107"/>
          </a:xfrm>
          <a:prstGeom prst="rect">
            <a:avLst/>
          </a:prstGeom>
          <a:noFill/>
        </p:spPr>
        <p:txBody>
          <a:bodyPr wrap="square" rtlCol="0">
            <a:spAutoFit/>
          </a:bodyPr>
          <a:lstStyle/>
          <a:p>
            <a:r>
              <a:rPr lang="en-US" sz="1400" dirty="0" smtClean="0">
                <a:solidFill>
                  <a:srgbClr val="FF0000"/>
                </a:solidFill>
              </a:rPr>
              <a:t>Rate, followed by a number to change slewing speed (1=min, 9=max)</a:t>
            </a:r>
            <a:endParaRPr lang="en-US" sz="1400" dirty="0">
              <a:solidFill>
                <a:srgbClr val="FF0000"/>
              </a:solidFill>
            </a:endParaRPr>
          </a:p>
        </p:txBody>
      </p:sp>
      <p:cxnSp>
        <p:nvCxnSpPr>
          <p:cNvPr id="30" name="Straight Arrow Connector 29"/>
          <p:cNvCxnSpPr/>
          <p:nvPr/>
        </p:nvCxnSpPr>
        <p:spPr>
          <a:xfrm>
            <a:off x="2895600" y="4114800"/>
            <a:ext cx="11430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81000" y="3962400"/>
            <a:ext cx="2514600" cy="523220"/>
          </a:xfrm>
          <a:prstGeom prst="rect">
            <a:avLst/>
          </a:prstGeom>
          <a:noFill/>
        </p:spPr>
        <p:txBody>
          <a:bodyPr wrap="square" rtlCol="0">
            <a:spAutoFit/>
          </a:bodyPr>
          <a:lstStyle/>
          <a:p>
            <a:pPr algn="r"/>
            <a:r>
              <a:rPr lang="en-US" sz="1400" dirty="0" smtClean="0">
                <a:solidFill>
                  <a:srgbClr val="FF0000"/>
                </a:solidFill>
              </a:rPr>
              <a:t>Messier objects, follow by 3 digit number</a:t>
            </a:r>
            <a:endParaRPr lang="en-US" sz="1400" dirty="0">
              <a:solidFill>
                <a:srgbClr val="FF0000"/>
              </a:solidFill>
            </a:endParaRPr>
          </a:p>
        </p:txBody>
      </p:sp>
      <p:cxnSp>
        <p:nvCxnSpPr>
          <p:cNvPr id="32" name="Straight Arrow Connector 31"/>
          <p:cNvCxnSpPr/>
          <p:nvPr/>
        </p:nvCxnSpPr>
        <p:spPr>
          <a:xfrm flipV="1">
            <a:off x="3048000" y="5257800"/>
            <a:ext cx="1447800" cy="533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533400" y="5562600"/>
            <a:ext cx="2514600" cy="523220"/>
          </a:xfrm>
          <a:prstGeom prst="rect">
            <a:avLst/>
          </a:prstGeom>
          <a:noFill/>
        </p:spPr>
        <p:txBody>
          <a:bodyPr wrap="square" rtlCol="0">
            <a:spAutoFit/>
          </a:bodyPr>
          <a:lstStyle/>
          <a:p>
            <a:pPr algn="r"/>
            <a:r>
              <a:rPr lang="en-US" sz="1400" dirty="0" smtClean="0">
                <a:solidFill>
                  <a:srgbClr val="FF0000"/>
                </a:solidFill>
              </a:rPr>
              <a:t>Tour of prime sky objects currently visible</a:t>
            </a:r>
            <a:endParaRPr lang="en-US" sz="1400" dirty="0">
              <a:solidFill>
                <a:srgbClr val="FF0000"/>
              </a:solidFill>
            </a:endParaRPr>
          </a:p>
        </p:txBody>
      </p:sp>
      <p:cxnSp>
        <p:nvCxnSpPr>
          <p:cNvPr id="36" name="Straight Arrow Connector 35"/>
          <p:cNvCxnSpPr/>
          <p:nvPr/>
        </p:nvCxnSpPr>
        <p:spPr>
          <a:xfrm flipV="1">
            <a:off x="3200400" y="4572000"/>
            <a:ext cx="1295400" cy="76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685800" y="4495800"/>
            <a:ext cx="2514600" cy="307777"/>
          </a:xfrm>
          <a:prstGeom prst="rect">
            <a:avLst/>
          </a:prstGeom>
          <a:noFill/>
        </p:spPr>
        <p:txBody>
          <a:bodyPr wrap="square" rtlCol="0">
            <a:spAutoFit/>
          </a:bodyPr>
          <a:lstStyle/>
          <a:p>
            <a:pPr algn="r"/>
            <a:r>
              <a:rPr lang="en-US" sz="1400" dirty="0" smtClean="0">
                <a:solidFill>
                  <a:srgbClr val="FF0000"/>
                </a:solidFill>
              </a:rPr>
              <a:t>Solar system objects</a:t>
            </a:r>
            <a:endParaRPr lang="en-US" sz="1400" dirty="0">
              <a:solidFill>
                <a:srgbClr val="FF0000"/>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Pick Your Target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For planet/moon/sun*, press “Planet” and use the scroll buttons (6 and 9 to scroll to your target, then press enter</a:t>
            </a:r>
          </a:p>
          <a:p>
            <a:r>
              <a:rPr lang="en-US" dirty="0" smtClean="0"/>
              <a:t>For named stars, press “Star” and scroll up or down to the star you want</a:t>
            </a:r>
          </a:p>
          <a:p>
            <a:r>
              <a:rPr lang="en-US" dirty="0" smtClean="0"/>
              <a:t>For Messier, Caldwell, and NGC objects (nebulae, clusters), press those keys and enter the number for your target, followed by “enter”</a:t>
            </a:r>
          </a:p>
          <a:p>
            <a:r>
              <a:rPr lang="en-US" dirty="0" smtClean="0"/>
              <a:t>Be careful of the moving hardware, especially the counterweight arm, in the dark while slewing</a:t>
            </a:r>
            <a:endParaRPr lang="en-US" dirty="0"/>
          </a:p>
        </p:txBody>
      </p:sp>
      <p:sp>
        <p:nvSpPr>
          <p:cNvPr id="4" name="TextBox 3"/>
          <p:cNvSpPr txBox="1"/>
          <p:nvPr/>
        </p:nvSpPr>
        <p:spPr>
          <a:xfrm>
            <a:off x="381000" y="6477000"/>
            <a:ext cx="8382000" cy="369332"/>
          </a:xfrm>
          <a:prstGeom prst="rect">
            <a:avLst/>
          </a:prstGeom>
          <a:noFill/>
        </p:spPr>
        <p:txBody>
          <a:bodyPr wrap="square" rtlCol="0">
            <a:spAutoFit/>
          </a:bodyPr>
          <a:lstStyle/>
          <a:p>
            <a:r>
              <a:rPr lang="en-US" dirty="0" smtClean="0"/>
              <a:t>* </a:t>
            </a:r>
            <a:r>
              <a:rPr lang="en-US" sz="1600" dirty="0" smtClean="0"/>
              <a:t>Do not attempt to view sun without sun filter in place, you must be an advanced user to do this!</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Target</a:t>
            </a:r>
            <a:endParaRPr lang="en-US" dirty="0"/>
          </a:p>
        </p:txBody>
      </p:sp>
      <p:sp>
        <p:nvSpPr>
          <p:cNvPr id="3" name="Content Placeholder 2"/>
          <p:cNvSpPr>
            <a:spLocks noGrp="1"/>
          </p:cNvSpPr>
          <p:nvPr>
            <p:ph idx="1"/>
          </p:nvPr>
        </p:nvSpPr>
        <p:spPr>
          <a:xfrm>
            <a:off x="457200" y="1600201"/>
            <a:ext cx="8229600" cy="4800600"/>
          </a:xfrm>
        </p:spPr>
        <p:txBody>
          <a:bodyPr>
            <a:normAutofit fontScale="70000" lnSpcReduction="20000"/>
          </a:bodyPr>
          <a:lstStyle/>
          <a:p>
            <a:r>
              <a:rPr lang="en-US" dirty="0" smtClean="0"/>
              <a:t>Check your low power eyepiece—often the target will be within the field (Note:  low power eyepieces have higher focal lengths!)</a:t>
            </a:r>
          </a:p>
          <a:p>
            <a:pPr lvl="1"/>
            <a:r>
              <a:rPr lang="en-US" dirty="0" smtClean="0"/>
              <a:t>If not, check the finder</a:t>
            </a:r>
          </a:p>
          <a:p>
            <a:pPr lvl="1"/>
            <a:r>
              <a:rPr lang="en-US" dirty="0" smtClean="0"/>
              <a:t>Don’t forget to rotate the dome to where the telescope is pointing</a:t>
            </a:r>
          </a:p>
          <a:p>
            <a:r>
              <a:rPr lang="en-US" dirty="0" smtClean="0"/>
              <a:t>Slow the slew rate, press the “Rate” button, then press 4, 5, or 6 depending on the amount of adjustment required</a:t>
            </a:r>
          </a:p>
          <a:p>
            <a:r>
              <a:rPr lang="en-US" dirty="0" smtClean="0"/>
              <a:t>Use the arrow keys to make the actual adjustment (left-right RA, up-down Dec, RA direction in eyepiece switches with Meridian side) to center the target</a:t>
            </a:r>
          </a:p>
          <a:p>
            <a:r>
              <a:rPr lang="en-US" dirty="0" smtClean="0"/>
              <a:t>If this is the first target of the night, check </a:t>
            </a:r>
            <a:r>
              <a:rPr lang="en-US" dirty="0" err="1" smtClean="0"/>
              <a:t>coalignment</a:t>
            </a:r>
            <a:r>
              <a:rPr lang="en-US" dirty="0" smtClean="0"/>
              <a:t> between telescope and finder, adjust finder to match telescope if required</a:t>
            </a:r>
          </a:p>
          <a:p>
            <a:r>
              <a:rPr lang="en-US" dirty="0" smtClean="0"/>
              <a:t>Use the same basic procedure to get to any target</a:t>
            </a:r>
          </a:p>
          <a:p>
            <a:pPr lvl="1"/>
            <a:r>
              <a:rPr lang="en-US" dirty="0" smtClean="0"/>
              <a:t>Targets below the horizon will be locked out, we’ll eventually adjust the lower limit to be something reasonable (15° or so)</a:t>
            </a:r>
          </a:p>
          <a:p>
            <a:pPr lvl="1"/>
            <a:r>
              <a:rPr lang="en-US" dirty="0" smtClean="0"/>
              <a:t>Watch for Meridian flip—know what side of the Meridian your targets are on, and try to complete one side of the sky before switching to the other</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Available </a:t>
            </a:r>
            <a:r>
              <a:rPr lang="en-US" dirty="0" err="1" smtClean="0"/>
              <a:t>Accesssories</a:t>
            </a:r>
            <a:endParaRPr lang="en-US" dirty="0"/>
          </a:p>
        </p:txBody>
      </p:sp>
      <p:sp>
        <p:nvSpPr>
          <p:cNvPr id="3" name="Content Placeholder 2"/>
          <p:cNvSpPr>
            <a:spLocks noGrp="1"/>
          </p:cNvSpPr>
          <p:nvPr>
            <p:ph idx="1"/>
          </p:nvPr>
        </p:nvSpPr>
        <p:spPr/>
        <p:txBody>
          <a:bodyPr/>
          <a:lstStyle/>
          <a:p>
            <a:r>
              <a:rPr lang="en-US" dirty="0" smtClean="0"/>
              <a:t>Variety of eyepieces</a:t>
            </a:r>
          </a:p>
          <a:p>
            <a:pPr lvl="1"/>
            <a:r>
              <a:rPr lang="en-US" dirty="0" smtClean="0"/>
              <a:t>Both 2” and 1 ¼”, with 2” to 1 ¼” adapter</a:t>
            </a:r>
          </a:p>
          <a:p>
            <a:r>
              <a:rPr lang="en-US" dirty="0" smtClean="0"/>
              <a:t>Barlow lens</a:t>
            </a:r>
          </a:p>
          <a:p>
            <a:r>
              <a:rPr lang="en-US" dirty="0" err="1" smtClean="0"/>
              <a:t>Mallincam</a:t>
            </a:r>
            <a:r>
              <a:rPr lang="en-US" dirty="0" smtClean="0"/>
              <a:t> hyper color and monitor</a:t>
            </a:r>
          </a:p>
          <a:p>
            <a:r>
              <a:rPr lang="en-US" dirty="0" smtClean="0"/>
              <a:t>APS size color wireless camera and tablet</a:t>
            </a:r>
          </a:p>
          <a:p>
            <a:r>
              <a:rPr lang="en-US" dirty="0" smtClean="0"/>
              <a:t>H</a:t>
            </a:r>
            <a:r>
              <a:rPr lang="el-GR" dirty="0" smtClean="0"/>
              <a:t>α</a:t>
            </a:r>
            <a:r>
              <a:rPr lang="en-US" dirty="0" smtClean="0"/>
              <a:t> piggyback telescope</a:t>
            </a:r>
          </a:p>
          <a:p>
            <a:r>
              <a:rPr lang="en-US" dirty="0" err="1" smtClean="0"/>
              <a:t>Binoviewer</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Lessons Learned from Previous Classes</a:t>
            </a:r>
            <a:endParaRPr lang="en-US" sz="3200" dirty="0"/>
          </a:p>
        </p:txBody>
      </p:sp>
      <p:sp>
        <p:nvSpPr>
          <p:cNvPr id="3" name="Content Placeholder 2"/>
          <p:cNvSpPr>
            <a:spLocks noGrp="1"/>
          </p:cNvSpPr>
          <p:nvPr>
            <p:ph idx="1"/>
          </p:nvPr>
        </p:nvSpPr>
        <p:spPr/>
        <p:txBody>
          <a:bodyPr>
            <a:normAutofit fontScale="70000" lnSpcReduction="20000"/>
          </a:bodyPr>
          <a:lstStyle/>
          <a:p>
            <a:r>
              <a:rPr lang="en-US" dirty="0" smtClean="0"/>
              <a:t>Aligning to targets that aren’t really the targets they thought they were</a:t>
            </a:r>
          </a:p>
          <a:p>
            <a:pPr lvl="1"/>
            <a:r>
              <a:rPr lang="en-US" dirty="0" smtClean="0"/>
              <a:t>Only realign to targets you absolutely know are correct</a:t>
            </a:r>
          </a:p>
          <a:p>
            <a:r>
              <a:rPr lang="en-US" dirty="0" smtClean="0"/>
              <a:t>Slipping the clutches</a:t>
            </a:r>
          </a:p>
          <a:p>
            <a:pPr lvl="1"/>
            <a:r>
              <a:rPr lang="en-US" dirty="0" smtClean="0"/>
              <a:t>By removing the aperture cover or rotating the diagonal with too much force</a:t>
            </a:r>
          </a:p>
          <a:p>
            <a:r>
              <a:rPr lang="en-US" dirty="0" smtClean="0"/>
              <a:t>Not verifying the alignment between the telescope and finders</a:t>
            </a:r>
          </a:p>
          <a:p>
            <a:r>
              <a:rPr lang="en-US" dirty="0" smtClean="0"/>
              <a:t>Losing alignment between finder and telescope by having the finder diagonal rotate</a:t>
            </a:r>
          </a:p>
          <a:p>
            <a:r>
              <a:rPr lang="en-US" dirty="0" smtClean="0"/>
              <a:t>Not making sure the target is in the crosshairs of the diagonal</a:t>
            </a:r>
          </a:p>
          <a:p>
            <a:r>
              <a:rPr lang="en-US" dirty="0" smtClean="0"/>
              <a:t>Everyone kept thinking the arrow keys are used to move up/down through menus—use the 6 and 9 keys</a:t>
            </a:r>
          </a:p>
          <a:p>
            <a:pPr lvl="1"/>
            <a:r>
              <a:rPr lang="en-US" dirty="0" smtClean="0"/>
              <a:t>The arrow keys are only used to control telescope movement!</a:t>
            </a:r>
          </a:p>
          <a:p>
            <a:r>
              <a:rPr lang="en-US" dirty="0" smtClean="0"/>
              <a:t>Don’t get confused by the E and W on object lists—if it happens, press Menu to make it go away!</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Shutting Down the Telescope</a:t>
            </a:r>
            <a:endParaRPr lang="en-US" sz="4400" dirty="0"/>
          </a:p>
        </p:txBody>
      </p:sp>
      <p:sp>
        <p:nvSpPr>
          <p:cNvPr id="3" name="Content Placeholder 2"/>
          <p:cNvSpPr>
            <a:spLocks noGrp="1"/>
          </p:cNvSpPr>
          <p:nvPr>
            <p:ph idx="1"/>
          </p:nvPr>
        </p:nvSpPr>
        <p:spPr/>
        <p:txBody>
          <a:bodyPr>
            <a:normAutofit fontScale="85000" lnSpcReduction="10000"/>
          </a:bodyPr>
          <a:lstStyle/>
          <a:p>
            <a:r>
              <a:rPr lang="en-US" dirty="0" smtClean="0"/>
              <a:t>Press “Menu”, scroll down to Utilities, press enter </a:t>
            </a:r>
          </a:p>
          <a:p>
            <a:pPr lvl="1"/>
            <a:r>
              <a:rPr lang="en-US" dirty="0" smtClean="0"/>
              <a:t>Scroll down to Home Position, press enter</a:t>
            </a:r>
          </a:p>
          <a:p>
            <a:pPr lvl="1"/>
            <a:r>
              <a:rPr lang="en-US" dirty="0" smtClean="0"/>
              <a:t>Select Go-To home position, press enter</a:t>
            </a:r>
          </a:p>
          <a:p>
            <a:r>
              <a:rPr lang="en-US" dirty="0" smtClean="0"/>
              <a:t>The telescope will slew to pointing north, with the tube up</a:t>
            </a:r>
          </a:p>
          <a:p>
            <a:r>
              <a:rPr lang="en-US" dirty="0" smtClean="0"/>
              <a:t>When done slewing, go back to Utilities, scroll to Hibernate, and press enter</a:t>
            </a:r>
          </a:p>
          <a:p>
            <a:pPr lvl="1"/>
            <a:r>
              <a:rPr lang="en-US" dirty="0" smtClean="0"/>
              <a:t>When the hand controller indicates to, turn off the power at the mount, then turn off the power supply under the pier</a:t>
            </a:r>
          </a:p>
          <a:p>
            <a:r>
              <a:rPr lang="en-US" dirty="0" smtClean="0"/>
              <a:t>Make sure the pier is at its lowest position</a:t>
            </a:r>
          </a:p>
          <a:p>
            <a:r>
              <a:rPr lang="en-US" dirty="0" smtClean="0"/>
              <a:t>Cover the aperture</a:t>
            </a:r>
          </a:p>
          <a:p>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Shutting Down the Observatory</a:t>
            </a:r>
            <a:endParaRPr lang="en-US" sz="4000" dirty="0"/>
          </a:p>
        </p:txBody>
      </p:sp>
      <p:sp>
        <p:nvSpPr>
          <p:cNvPr id="3" name="Content Placeholder 2"/>
          <p:cNvSpPr>
            <a:spLocks noGrp="1"/>
          </p:cNvSpPr>
          <p:nvPr>
            <p:ph idx="1"/>
          </p:nvPr>
        </p:nvSpPr>
        <p:spPr/>
        <p:txBody>
          <a:bodyPr>
            <a:normAutofit fontScale="70000" lnSpcReduction="20000"/>
          </a:bodyPr>
          <a:lstStyle/>
          <a:p>
            <a:r>
              <a:rPr lang="en-US" dirty="0" smtClean="0"/>
              <a:t>Use the drill/hook to close the dome slit (clockwise rotation)</a:t>
            </a:r>
          </a:p>
          <a:p>
            <a:pPr lvl="1"/>
            <a:r>
              <a:rPr lang="en-US" dirty="0" smtClean="0"/>
              <a:t>There has been a chronic problem with people not fully closing the slot—we will emphasize this during hands-on training </a:t>
            </a:r>
          </a:p>
          <a:p>
            <a:r>
              <a:rPr lang="en-US" dirty="0" smtClean="0"/>
              <a:t>Turn the dome so the slit is roughly southeast</a:t>
            </a:r>
          </a:p>
          <a:p>
            <a:r>
              <a:rPr lang="en-US" dirty="0" smtClean="0"/>
              <a:t>Power off other electrical equipment, turn off power supply under telescope pier</a:t>
            </a:r>
          </a:p>
          <a:p>
            <a:r>
              <a:rPr lang="en-US" dirty="0" smtClean="0"/>
              <a:t>Put away all accessories, lock up accessory cases</a:t>
            </a:r>
          </a:p>
          <a:p>
            <a:r>
              <a:rPr lang="en-US" dirty="0" smtClean="0"/>
              <a:t>Take a look around, make sure you are leaving things in better shape than you found them in</a:t>
            </a:r>
          </a:p>
          <a:p>
            <a:r>
              <a:rPr lang="en-US" dirty="0" smtClean="0"/>
              <a:t>Make sure log sheet is complete</a:t>
            </a:r>
          </a:p>
          <a:p>
            <a:r>
              <a:rPr lang="en-US" dirty="0" smtClean="0"/>
              <a:t>Turn off lights (including external red light), exit observatory</a:t>
            </a:r>
          </a:p>
          <a:p>
            <a:r>
              <a:rPr lang="en-US" dirty="0" smtClean="0"/>
              <a:t>Make sure door is locked behind you</a:t>
            </a:r>
          </a:p>
          <a:p>
            <a:r>
              <a:rPr lang="en-US" dirty="0" smtClean="0"/>
              <a:t>Take red light off sign at bottom of drive when leaving BBNC</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a:t>
            </a:r>
            <a:endParaRPr lang="en-US" dirty="0"/>
          </a:p>
        </p:txBody>
      </p:sp>
      <p:sp>
        <p:nvSpPr>
          <p:cNvPr id="3" name="Content Placeholder 2"/>
          <p:cNvSpPr>
            <a:spLocks noGrp="1"/>
          </p:cNvSpPr>
          <p:nvPr>
            <p:ph idx="1"/>
          </p:nvPr>
        </p:nvSpPr>
        <p:spPr/>
        <p:txBody>
          <a:bodyPr/>
          <a:lstStyle/>
          <a:p>
            <a:r>
              <a:rPr lang="en-US" dirty="0" smtClean="0"/>
              <a:t>We’ll go out to the observatory and we’ll walk you through what you’ll need to do</a:t>
            </a:r>
          </a:p>
          <a:p>
            <a:pPr lvl="1"/>
            <a:r>
              <a:rPr lang="en-US" dirty="0" smtClean="0"/>
              <a:t>We’ll try to let everyone do a few things</a:t>
            </a:r>
          </a:p>
          <a:p>
            <a:pPr lvl="1"/>
            <a:r>
              <a:rPr lang="en-US" dirty="0" smtClean="0"/>
              <a:t>We don’t need darkness nor clear skies for this part (just can’t be raining to demonstrate the dome slit)</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Skills Demonstration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Must be partly cloudy or better to do this tonight!</a:t>
            </a:r>
          </a:p>
          <a:p>
            <a:r>
              <a:rPr lang="en-US" dirty="0" smtClean="0"/>
              <a:t>Do everything you need to do to prepare for observing</a:t>
            </a:r>
          </a:p>
          <a:p>
            <a:r>
              <a:rPr lang="en-US" dirty="0" smtClean="0"/>
              <a:t>Show you can open/close/rotate the dome</a:t>
            </a:r>
          </a:p>
          <a:p>
            <a:r>
              <a:rPr lang="en-US" dirty="0" smtClean="0"/>
              <a:t>Show you can power up the telescope from the hibernated state, and go to a known target</a:t>
            </a:r>
          </a:p>
          <a:p>
            <a:pPr lvl="1"/>
            <a:r>
              <a:rPr lang="en-US" dirty="0" smtClean="0"/>
              <a:t>Identify the target</a:t>
            </a:r>
          </a:p>
          <a:p>
            <a:pPr lvl="1"/>
            <a:r>
              <a:rPr lang="en-US" dirty="0" smtClean="0"/>
              <a:t>Align the red-dot and finder to the target</a:t>
            </a:r>
          </a:p>
          <a:p>
            <a:pPr lvl="1"/>
            <a:r>
              <a:rPr lang="en-US" dirty="0" smtClean="0"/>
              <a:t>“Sync” the mount to the target</a:t>
            </a:r>
          </a:p>
          <a:p>
            <a:r>
              <a:rPr lang="en-US" dirty="0" smtClean="0"/>
              <a:t>Go to another 2 targets</a:t>
            </a:r>
          </a:p>
          <a:p>
            <a:r>
              <a:rPr lang="en-US" dirty="0" smtClean="0"/>
              <a:t>Hibernate the mount, shut down, close up</a:t>
            </a:r>
          </a:p>
          <a:p>
            <a:r>
              <a:rPr lang="en-US" dirty="0" smtClean="0"/>
              <a:t>We may throw a minor off-nominal situation at you to make sure you know what to do</a:t>
            </a:r>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 Slides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8099462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Typical Amateur Telescope Mounts</a:t>
            </a:r>
            <a:endParaRPr lang="en-US" sz="3600" dirty="0"/>
          </a:p>
        </p:txBody>
      </p:sp>
      <p:sp>
        <p:nvSpPr>
          <p:cNvPr id="3" name="Content Placeholder 2"/>
          <p:cNvSpPr>
            <a:spLocks noGrp="1"/>
          </p:cNvSpPr>
          <p:nvPr>
            <p:ph idx="1"/>
          </p:nvPr>
        </p:nvSpPr>
        <p:spPr/>
        <p:txBody>
          <a:bodyPr>
            <a:normAutofit fontScale="70000" lnSpcReduction="20000"/>
          </a:bodyPr>
          <a:lstStyle/>
          <a:p>
            <a:r>
              <a:rPr lang="en-US" dirty="0" smtClean="0"/>
              <a:t>Altitude/azimuth</a:t>
            </a:r>
          </a:p>
          <a:p>
            <a:pPr lvl="1"/>
            <a:r>
              <a:rPr lang="en-US" dirty="0" smtClean="0"/>
              <a:t>Mount axes are aligned to your local coordinate system, one produces horizontal motion, the other vertical</a:t>
            </a:r>
          </a:p>
          <a:p>
            <a:pPr lvl="1"/>
            <a:r>
              <a:rPr lang="en-US" dirty="0" smtClean="0"/>
              <a:t>Tracking celestial bodies requires complex movement of both axes</a:t>
            </a:r>
          </a:p>
          <a:p>
            <a:r>
              <a:rPr lang="en-US" dirty="0" smtClean="0"/>
              <a:t>Equatorial fork</a:t>
            </a:r>
          </a:p>
          <a:p>
            <a:pPr lvl="1"/>
            <a:r>
              <a:rPr lang="en-US" dirty="0" smtClean="0"/>
              <a:t>Telescope is balanced between two symmetrical tines of the fork, requires no counter weights, can continuously track across the sky</a:t>
            </a:r>
          </a:p>
          <a:p>
            <a:pPr lvl="1"/>
            <a:r>
              <a:rPr lang="en-US" dirty="0" smtClean="0"/>
              <a:t>RA axis points to the projection of the earth’s rotational axis on the sky, Dec axis is orthogonal </a:t>
            </a:r>
          </a:p>
          <a:p>
            <a:pPr lvl="1"/>
            <a:r>
              <a:rPr lang="en-US" dirty="0" smtClean="0"/>
              <a:t>Takes up more floor space, is subject to more flexure than GEMs</a:t>
            </a:r>
          </a:p>
          <a:p>
            <a:r>
              <a:rPr lang="en-US" dirty="0" smtClean="0"/>
              <a:t>German Equatorial Mount (GEM)</a:t>
            </a:r>
          </a:p>
          <a:p>
            <a:pPr lvl="1"/>
            <a:r>
              <a:rPr lang="en-US" dirty="0" smtClean="0"/>
              <a:t>Telescope is offset from RA axis, and requires a counterweight on the opposite side</a:t>
            </a:r>
          </a:p>
          <a:p>
            <a:pPr lvl="1"/>
            <a:r>
              <a:rPr lang="en-US" dirty="0" smtClean="0"/>
              <a:t>RA axis points to the projection of the earth’s rotational axis on the sky, Dec axis is orthogonal </a:t>
            </a:r>
          </a:p>
          <a:p>
            <a:pPr lvl="1"/>
            <a:r>
              <a:rPr lang="en-US" dirty="0" smtClean="0"/>
              <a:t>Generally better performance for less money than the fork</a:t>
            </a:r>
          </a:p>
          <a:p>
            <a:pPr lvl="1"/>
            <a:endParaRPr lang="en-US" dirty="0"/>
          </a:p>
        </p:txBody>
      </p:sp>
    </p:spTree>
    <p:extLst>
      <p:ext uri="{BB962C8B-B14F-4D97-AF65-F5344CB8AC3E}">
        <p14:creationId xmlns:p14="http://schemas.microsoft.com/office/powerpoint/2010/main" val="232679201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German Equatorial Mounts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BFRMO’s telescope has a GEM</a:t>
            </a:r>
          </a:p>
          <a:p>
            <a:r>
              <a:rPr lang="en-US" dirty="0" smtClean="0"/>
              <a:t>While German equatorial mounts are common for high end telescopes and astrophotography, many people have not used them before</a:t>
            </a:r>
          </a:p>
          <a:p>
            <a:r>
              <a:rPr lang="en-US" dirty="0" smtClean="0"/>
              <a:t>There are three primary issues to be aware of when using a GEM</a:t>
            </a:r>
          </a:p>
          <a:p>
            <a:pPr lvl="1"/>
            <a:r>
              <a:rPr lang="en-US" dirty="0" smtClean="0"/>
              <a:t>Telescope balance</a:t>
            </a:r>
          </a:p>
          <a:p>
            <a:pPr lvl="2"/>
            <a:r>
              <a:rPr lang="en-US" dirty="0" smtClean="0"/>
              <a:t>Both balance across the RA and Dec axes are critical to proper operation</a:t>
            </a:r>
          </a:p>
          <a:p>
            <a:pPr lvl="2"/>
            <a:r>
              <a:rPr lang="en-US" dirty="0" smtClean="0"/>
              <a:t>To date, our current use of the CGE-Pro shows it is pretty fussy about being properly balanced</a:t>
            </a:r>
          </a:p>
          <a:p>
            <a:pPr lvl="1"/>
            <a:r>
              <a:rPr lang="en-US" dirty="0" smtClean="0"/>
              <a:t>Meridian “flip”</a:t>
            </a:r>
          </a:p>
          <a:p>
            <a:pPr lvl="2"/>
            <a:r>
              <a:rPr lang="en-US" dirty="0" smtClean="0"/>
              <a:t>You cannot continuously track across the meridian, you must eventually let it reorient itself to prevent the telescope from hitting the pier</a:t>
            </a:r>
          </a:p>
          <a:p>
            <a:pPr lvl="2"/>
            <a:r>
              <a:rPr lang="en-US" dirty="0" smtClean="0"/>
              <a:t>I believe the CGE-Pro is limited to about 1 hour of RA past the meridian</a:t>
            </a:r>
          </a:p>
          <a:p>
            <a:pPr lvl="2"/>
            <a:r>
              <a:rPr lang="en-US" dirty="0" smtClean="0"/>
              <a:t>Tries to start from the west when it can (to avoid flipping)</a:t>
            </a:r>
          </a:p>
          <a:p>
            <a:pPr lvl="1"/>
            <a:r>
              <a:rPr lang="en-US" dirty="0" smtClean="0"/>
              <a:t>Targets very close to the north celestial pole</a:t>
            </a:r>
          </a:p>
          <a:p>
            <a:pPr lvl="2"/>
            <a:r>
              <a:rPr lang="en-US" dirty="0" smtClean="0"/>
              <a:t>May be difficult to get to, or require very long slews to go a very short distance over the sky</a:t>
            </a:r>
            <a:endParaRPr lang="en-US" dirty="0"/>
          </a:p>
        </p:txBody>
      </p:sp>
    </p:spTree>
    <p:extLst>
      <p:ext uri="{BB962C8B-B14F-4D97-AF65-F5344CB8AC3E}">
        <p14:creationId xmlns:p14="http://schemas.microsoft.com/office/powerpoint/2010/main" val="275026283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GEM Issues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Careful balancing is required, and it is easy to get in trouble balancing if you aren’t careful</a:t>
            </a:r>
          </a:p>
          <a:p>
            <a:pPr lvl="1"/>
            <a:r>
              <a:rPr lang="en-US" dirty="0" smtClean="0"/>
              <a:t>Weights can fall off, telescope axes can rotate violently—damaging hardware and causing injury</a:t>
            </a:r>
          </a:p>
          <a:p>
            <a:pPr lvl="1"/>
            <a:r>
              <a:rPr lang="en-US" dirty="0" smtClean="0"/>
              <a:t>We ask that beginner’s not try to balance the telescope (meaning you shouldn’t be doing anything to change the weight on the telescope other than installing/removing eyepieces)</a:t>
            </a:r>
          </a:p>
          <a:p>
            <a:r>
              <a:rPr lang="en-US" dirty="0" smtClean="0"/>
              <a:t>Watch the location of the counterweight shaft during slews—it is very easy to walk in to, causing loss of alignment and possible injury</a:t>
            </a:r>
          </a:p>
          <a:p>
            <a:pPr lvl="1"/>
            <a:r>
              <a:rPr lang="en-US" dirty="0" smtClean="0"/>
              <a:t>If doing a public event, consider putting a glow stick on the end of the shaft</a:t>
            </a:r>
            <a:endParaRPr lang="en-US" dirty="0"/>
          </a:p>
        </p:txBody>
      </p:sp>
    </p:spTree>
    <p:extLst>
      <p:ext uri="{BB962C8B-B14F-4D97-AF65-F5344CB8AC3E}">
        <p14:creationId xmlns:p14="http://schemas.microsoft.com/office/powerpoint/2010/main" val="206910522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Schmidt-</a:t>
            </a:r>
            <a:r>
              <a:rPr lang="en-US" sz="4000" dirty="0" err="1" smtClean="0"/>
              <a:t>Cassegrain</a:t>
            </a:r>
            <a:r>
              <a:rPr lang="en-US" sz="4000" dirty="0" smtClean="0"/>
              <a:t> Telescopes</a:t>
            </a:r>
            <a:endParaRPr lang="en-US" sz="4000" dirty="0"/>
          </a:p>
        </p:txBody>
      </p:sp>
      <p:sp>
        <p:nvSpPr>
          <p:cNvPr id="3" name="Content Placeholder 2"/>
          <p:cNvSpPr>
            <a:spLocks noGrp="1"/>
          </p:cNvSpPr>
          <p:nvPr>
            <p:ph idx="1"/>
          </p:nvPr>
        </p:nvSpPr>
        <p:spPr/>
        <p:txBody>
          <a:bodyPr>
            <a:normAutofit/>
          </a:bodyPr>
          <a:lstStyle/>
          <a:p>
            <a:r>
              <a:rPr lang="en-US" sz="2400" dirty="0" smtClean="0"/>
              <a:t>Schmidt-</a:t>
            </a:r>
            <a:r>
              <a:rPr lang="en-US" sz="2400" dirty="0" err="1" smtClean="0"/>
              <a:t>Cassegrain</a:t>
            </a:r>
            <a:r>
              <a:rPr lang="en-US" sz="2400" dirty="0" smtClean="0"/>
              <a:t> Telescopes (SCT) are </a:t>
            </a:r>
            <a:r>
              <a:rPr lang="en-US" sz="2400" dirty="0" err="1" smtClean="0"/>
              <a:t>catadioptric</a:t>
            </a:r>
            <a:r>
              <a:rPr lang="en-US" sz="2400" dirty="0" smtClean="0"/>
              <a:t> in design (reflective and refractive elements)</a:t>
            </a:r>
          </a:p>
          <a:p>
            <a:r>
              <a:rPr lang="en-US" sz="2400" dirty="0" smtClean="0"/>
              <a:t>The corrector plate at the front (which you come close to while removing/reinstalling the cover) is by far the most common thing that is broken on them, and is very costly to replace</a:t>
            </a:r>
          </a:p>
          <a:p>
            <a:pPr lvl="1"/>
            <a:r>
              <a:rPr lang="en-US" sz="2000" dirty="0" smtClean="0"/>
              <a:t>Be very careful removing/installing the aperture cover</a:t>
            </a:r>
            <a:endParaRPr lang="en-US" sz="2000" dirty="0"/>
          </a:p>
        </p:txBody>
      </p:sp>
      <p:pic>
        <p:nvPicPr>
          <p:cNvPr id="4" name="Picture 3" descr="SCT.jpg"/>
          <p:cNvPicPr>
            <a:picLocks noChangeAspect="1"/>
          </p:cNvPicPr>
          <p:nvPr/>
        </p:nvPicPr>
        <p:blipFill>
          <a:blip r:embed="rId2" cstate="print"/>
          <a:srcRect t="11240" b="11453"/>
          <a:stretch>
            <a:fillRect/>
          </a:stretch>
        </p:blipFill>
        <p:spPr>
          <a:xfrm>
            <a:off x="1524000" y="4495800"/>
            <a:ext cx="6172200" cy="2057400"/>
          </a:xfrm>
          <a:prstGeom prst="rect">
            <a:avLst/>
          </a:prstGeom>
        </p:spPr>
      </p:pic>
    </p:spTree>
    <p:extLst>
      <p:ext uri="{BB962C8B-B14F-4D97-AF65-F5344CB8AC3E}">
        <p14:creationId xmlns:p14="http://schemas.microsoft.com/office/powerpoint/2010/main" val="224171756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SCT’s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Are quite compact for their aperture and focal length</a:t>
            </a:r>
          </a:p>
          <a:p>
            <a:r>
              <a:rPr lang="en-US" dirty="0" smtClean="0"/>
              <a:t>Generally have slow focal ratios, typically f/10</a:t>
            </a:r>
          </a:p>
          <a:p>
            <a:pPr lvl="1"/>
            <a:r>
              <a:rPr lang="en-US" dirty="0" smtClean="0"/>
              <a:t>Focal reducers are often helpful with extended objects and astrophotography</a:t>
            </a:r>
          </a:p>
          <a:p>
            <a:r>
              <a:rPr lang="en-US" dirty="0" smtClean="0"/>
              <a:t>Often have stray light issues when observing objects close to the moon</a:t>
            </a:r>
          </a:p>
          <a:p>
            <a:r>
              <a:rPr lang="en-US" dirty="0" smtClean="0"/>
              <a:t>Typically will not give as tight an image as a good APO refractor or Newtonian reflector</a:t>
            </a:r>
          </a:p>
          <a:p>
            <a:pPr lvl="1"/>
            <a:r>
              <a:rPr lang="en-US" dirty="0" smtClean="0"/>
              <a:t>The image won’t “snap” to focus</a:t>
            </a:r>
          </a:p>
          <a:p>
            <a:r>
              <a:rPr lang="en-US" dirty="0" smtClean="0"/>
              <a:t>The corrector plates often dew up</a:t>
            </a:r>
          </a:p>
          <a:p>
            <a:pPr lvl="1"/>
            <a:r>
              <a:rPr lang="en-US" dirty="0" smtClean="0"/>
              <a:t>Since the telescope is in a dome, this is not a common problem for us</a:t>
            </a:r>
            <a:endParaRPr lang="en-US" dirty="0"/>
          </a:p>
        </p:txBody>
      </p:sp>
    </p:spTree>
    <p:extLst>
      <p:ext uri="{BB962C8B-B14F-4D97-AF65-F5344CB8AC3E}">
        <p14:creationId xmlns:p14="http://schemas.microsoft.com/office/powerpoint/2010/main" val="51889394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APO Refractor’s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Generally have fairly modest sized apertures</a:t>
            </a:r>
          </a:p>
          <a:p>
            <a:r>
              <a:rPr lang="en-US" dirty="0" smtClean="0"/>
              <a:t>Generally have medium-fast focal ratios, typically f/6</a:t>
            </a:r>
          </a:p>
          <a:p>
            <a:r>
              <a:rPr lang="en-US" dirty="0" smtClean="0"/>
              <a:t>Usually have good baffling, minimal stray light issues</a:t>
            </a:r>
          </a:p>
          <a:p>
            <a:r>
              <a:rPr lang="en-US" dirty="0" smtClean="0"/>
              <a:t>Tack sharp star images</a:t>
            </a:r>
          </a:p>
          <a:p>
            <a:pPr lvl="1"/>
            <a:r>
              <a:rPr lang="en-US" dirty="0" smtClean="0"/>
              <a:t>The image “snap” to focus</a:t>
            </a:r>
          </a:p>
          <a:p>
            <a:r>
              <a:rPr lang="en-US" dirty="0" smtClean="0"/>
              <a:t>The lens can dew up, but most have a dew shield</a:t>
            </a:r>
          </a:p>
          <a:p>
            <a:pPr lvl="1"/>
            <a:r>
              <a:rPr lang="en-US" dirty="0" smtClean="0"/>
              <a:t>Again, since the telescope is in a dome, this is not a common problem for us</a:t>
            </a:r>
          </a:p>
          <a:p>
            <a:endParaRPr lang="en-US" dirty="0"/>
          </a:p>
        </p:txBody>
      </p:sp>
    </p:spTree>
    <p:extLst>
      <p:ext uri="{BB962C8B-B14F-4D97-AF65-F5344CB8AC3E}">
        <p14:creationId xmlns:p14="http://schemas.microsoft.com/office/powerpoint/2010/main" val="57877393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Images</a:t>
            </a:r>
            <a:endParaRPr lang="en-US" dirty="0"/>
          </a:p>
        </p:txBody>
      </p:sp>
      <p:pic>
        <p:nvPicPr>
          <p:cNvPr id="1026" name="Picture 2"/>
          <p:cNvPicPr>
            <a:picLocks noGrp="1" noChangeAspect="1" noChangeArrowheads="1"/>
          </p:cNvPicPr>
          <p:nvPr>
            <p:ph idx="1"/>
          </p:nvPr>
        </p:nvPicPr>
        <p:blipFill>
          <a:blip r:embed="rId2" cstate="print"/>
          <a:srcRect l="8871" t="37406" r="16024" b="44578"/>
          <a:stretch>
            <a:fillRect/>
          </a:stretch>
        </p:blipFill>
        <p:spPr bwMode="auto">
          <a:xfrm>
            <a:off x="762000" y="2743200"/>
            <a:ext cx="7315200" cy="1905000"/>
          </a:xfrm>
          <a:prstGeom prst="rect">
            <a:avLst/>
          </a:prstGeom>
          <a:noFill/>
          <a:ln w="9525">
            <a:noFill/>
            <a:miter lim="800000"/>
            <a:headEnd/>
            <a:tailEnd/>
          </a:ln>
        </p:spPr>
      </p:pic>
      <p:sp>
        <p:nvSpPr>
          <p:cNvPr id="5" name="TextBox 4"/>
          <p:cNvSpPr txBox="1"/>
          <p:nvPr/>
        </p:nvSpPr>
        <p:spPr>
          <a:xfrm>
            <a:off x="990600" y="4876800"/>
            <a:ext cx="6934200" cy="369332"/>
          </a:xfrm>
          <a:prstGeom prst="rect">
            <a:avLst/>
          </a:prstGeom>
          <a:noFill/>
        </p:spPr>
        <p:txBody>
          <a:bodyPr wrap="square" rtlCol="0">
            <a:spAutoFit/>
          </a:bodyPr>
          <a:lstStyle/>
          <a:p>
            <a:pPr algn="ctr"/>
            <a:r>
              <a:rPr lang="en-US" dirty="0" smtClean="0"/>
              <a:t>Illustration from Celestron CGE owner’s manual</a:t>
            </a:r>
            <a:endParaRPr lang="en-US" dirty="0"/>
          </a:p>
        </p:txBody>
      </p:sp>
      <p:sp>
        <p:nvSpPr>
          <p:cNvPr id="6" name="TextBox 5"/>
          <p:cNvSpPr txBox="1"/>
          <p:nvPr/>
        </p:nvSpPr>
        <p:spPr>
          <a:xfrm>
            <a:off x="914400" y="2286000"/>
            <a:ext cx="6934200" cy="369332"/>
          </a:xfrm>
          <a:prstGeom prst="rect">
            <a:avLst/>
          </a:prstGeom>
          <a:noFill/>
        </p:spPr>
        <p:txBody>
          <a:bodyPr wrap="square" rtlCol="0">
            <a:spAutoFit/>
          </a:bodyPr>
          <a:lstStyle/>
          <a:p>
            <a:pPr algn="ctr"/>
            <a:r>
              <a:rPr lang="en-US" dirty="0" smtClean="0"/>
              <a:t>Applies to both the 80 mm APO and the 14” SCT</a:t>
            </a:r>
            <a:endParaRPr lang="en-US" dirty="0"/>
          </a:p>
        </p:txBody>
      </p:sp>
    </p:spTree>
    <p:extLst>
      <p:ext uri="{BB962C8B-B14F-4D97-AF65-F5344CB8AC3E}">
        <p14:creationId xmlns:p14="http://schemas.microsoft.com/office/powerpoint/2010/main" val="189208074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29"/>
          <p:cNvGrpSpPr/>
          <p:nvPr/>
        </p:nvGrpSpPr>
        <p:grpSpPr>
          <a:xfrm>
            <a:off x="838200" y="1066800"/>
            <a:ext cx="7733144" cy="5618132"/>
            <a:chOff x="838200" y="1066800"/>
            <a:chExt cx="7733144" cy="5618132"/>
          </a:xfrm>
        </p:grpSpPr>
        <p:pic>
          <p:nvPicPr>
            <p:cNvPr id="1026" name="Picture 2" descr="Hand_Contro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1066800"/>
              <a:ext cx="4691430" cy="56181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38200" y="2590800"/>
              <a:ext cx="1752735" cy="984885"/>
            </a:xfrm>
            <a:prstGeom prst="rect">
              <a:avLst/>
            </a:prstGeom>
            <a:noFill/>
          </p:spPr>
          <p:txBody>
            <a:bodyPr wrap="square" rtlCol="0">
              <a:spAutoFit/>
            </a:bodyPr>
            <a:lstStyle/>
            <a:p>
              <a:pPr algn="ctr"/>
              <a:r>
                <a:rPr lang="en-US" sz="2000" b="1" dirty="0" smtClean="0">
                  <a:solidFill>
                    <a:srgbClr val="FF0000"/>
                  </a:solidFill>
                </a:rPr>
                <a:t>Direction Keys</a:t>
              </a:r>
            </a:p>
            <a:p>
              <a:pPr algn="ctr"/>
              <a:r>
                <a:rPr lang="en-US" dirty="0" smtClean="0"/>
                <a:t>(Slewing Scope)</a:t>
              </a:r>
              <a:endParaRPr lang="en-US" dirty="0"/>
            </a:p>
          </p:txBody>
        </p:sp>
        <p:sp>
          <p:nvSpPr>
            <p:cNvPr id="5" name="Rectangle 4"/>
            <p:cNvSpPr/>
            <p:nvPr/>
          </p:nvSpPr>
          <p:spPr>
            <a:xfrm>
              <a:off x="990600" y="3886200"/>
              <a:ext cx="1524135" cy="400110"/>
            </a:xfrm>
            <a:prstGeom prst="rect">
              <a:avLst/>
            </a:prstGeom>
          </p:spPr>
          <p:txBody>
            <a:bodyPr wrap="none">
              <a:spAutoFit/>
            </a:bodyPr>
            <a:lstStyle/>
            <a:p>
              <a:r>
                <a:rPr lang="en-US" sz="2000" b="1" dirty="0" smtClean="0">
                  <a:solidFill>
                    <a:srgbClr val="00B050"/>
                  </a:solidFill>
                </a:rPr>
                <a:t>Catalog Keys</a:t>
              </a:r>
              <a:endParaRPr lang="en-US" sz="2000" b="1" dirty="0">
                <a:solidFill>
                  <a:srgbClr val="00B050"/>
                </a:solidFill>
              </a:endParaRPr>
            </a:p>
          </p:txBody>
        </p:sp>
        <p:sp>
          <p:nvSpPr>
            <p:cNvPr id="6" name="Rectangle 5"/>
            <p:cNvSpPr/>
            <p:nvPr/>
          </p:nvSpPr>
          <p:spPr>
            <a:xfrm>
              <a:off x="1752600" y="2133600"/>
              <a:ext cx="724878" cy="400110"/>
            </a:xfrm>
            <a:prstGeom prst="rect">
              <a:avLst/>
            </a:prstGeom>
          </p:spPr>
          <p:txBody>
            <a:bodyPr wrap="none">
              <a:spAutoFit/>
            </a:bodyPr>
            <a:lstStyle/>
            <a:p>
              <a:r>
                <a:rPr lang="en-US" sz="2000" b="1" dirty="0" smtClean="0"/>
                <a:t>Align</a:t>
              </a:r>
              <a:endParaRPr lang="en-US" sz="2000" b="1" dirty="0"/>
            </a:p>
          </p:txBody>
        </p:sp>
        <p:sp>
          <p:nvSpPr>
            <p:cNvPr id="7" name="Rectangle 6"/>
            <p:cNvSpPr/>
            <p:nvPr/>
          </p:nvSpPr>
          <p:spPr>
            <a:xfrm>
              <a:off x="1676400" y="4724400"/>
              <a:ext cx="944490" cy="677108"/>
            </a:xfrm>
            <a:prstGeom prst="rect">
              <a:avLst/>
            </a:prstGeom>
          </p:spPr>
          <p:txBody>
            <a:bodyPr wrap="none">
              <a:spAutoFit/>
            </a:bodyPr>
            <a:lstStyle/>
            <a:p>
              <a:pPr algn="ctr"/>
              <a:r>
                <a:rPr lang="en-US" sz="2000" b="1" dirty="0" smtClean="0"/>
                <a:t>Info</a:t>
              </a:r>
            </a:p>
            <a:p>
              <a:pPr algn="ctr"/>
              <a:r>
                <a:rPr lang="en-US" dirty="0" smtClean="0"/>
                <a:t>(Object)</a:t>
              </a:r>
              <a:endParaRPr lang="en-US" dirty="0"/>
            </a:p>
          </p:txBody>
        </p:sp>
        <p:sp>
          <p:nvSpPr>
            <p:cNvPr id="8" name="Rectangle 7"/>
            <p:cNvSpPr/>
            <p:nvPr/>
          </p:nvSpPr>
          <p:spPr>
            <a:xfrm>
              <a:off x="1752600" y="5486400"/>
              <a:ext cx="764075" cy="400110"/>
            </a:xfrm>
            <a:prstGeom prst="rect">
              <a:avLst/>
            </a:prstGeom>
          </p:spPr>
          <p:txBody>
            <a:bodyPr wrap="square">
              <a:spAutoFit/>
            </a:bodyPr>
            <a:lstStyle/>
            <a:p>
              <a:pPr algn="ctr"/>
              <a:r>
                <a:rPr lang="en-US" sz="2000" b="1" dirty="0" smtClean="0"/>
                <a:t>Tour</a:t>
              </a:r>
              <a:endParaRPr lang="en-US" sz="2000" b="1" dirty="0"/>
            </a:p>
          </p:txBody>
        </p:sp>
        <p:sp>
          <p:nvSpPr>
            <p:cNvPr id="9" name="Rectangle 8"/>
            <p:cNvSpPr/>
            <p:nvPr/>
          </p:nvSpPr>
          <p:spPr>
            <a:xfrm>
              <a:off x="6629400" y="1600200"/>
              <a:ext cx="1009499" cy="400110"/>
            </a:xfrm>
            <a:prstGeom prst="rect">
              <a:avLst/>
            </a:prstGeom>
          </p:spPr>
          <p:txBody>
            <a:bodyPr wrap="square">
              <a:spAutoFit/>
            </a:bodyPr>
            <a:lstStyle/>
            <a:p>
              <a:r>
                <a:rPr lang="en-US" sz="2000" b="1" dirty="0" smtClean="0">
                  <a:solidFill>
                    <a:srgbClr val="FF0000"/>
                  </a:solidFill>
                </a:rPr>
                <a:t>Enter</a:t>
              </a:r>
              <a:endParaRPr lang="en-US" sz="2000" b="1" dirty="0">
                <a:solidFill>
                  <a:srgbClr val="FF0000"/>
                </a:solidFill>
              </a:endParaRPr>
            </a:p>
          </p:txBody>
        </p:sp>
        <p:sp>
          <p:nvSpPr>
            <p:cNvPr id="10" name="Rectangle 9"/>
            <p:cNvSpPr/>
            <p:nvPr/>
          </p:nvSpPr>
          <p:spPr>
            <a:xfrm>
              <a:off x="6629400" y="2286000"/>
              <a:ext cx="824857" cy="400110"/>
            </a:xfrm>
            <a:prstGeom prst="rect">
              <a:avLst/>
            </a:prstGeom>
          </p:spPr>
          <p:txBody>
            <a:bodyPr wrap="square">
              <a:spAutoFit/>
            </a:bodyPr>
            <a:lstStyle/>
            <a:p>
              <a:r>
                <a:rPr lang="en-US" sz="2000" b="1" u="sng" dirty="0" smtClean="0">
                  <a:solidFill>
                    <a:srgbClr val="FF0000"/>
                  </a:solidFill>
                </a:rPr>
                <a:t>Undo</a:t>
              </a:r>
              <a:endParaRPr lang="en-US" sz="2000" b="1" u="sng" dirty="0">
                <a:solidFill>
                  <a:srgbClr val="FF0000"/>
                </a:solidFill>
              </a:endParaRPr>
            </a:p>
          </p:txBody>
        </p:sp>
        <p:sp>
          <p:nvSpPr>
            <p:cNvPr id="11" name="Rectangle 10"/>
            <p:cNvSpPr/>
            <p:nvPr/>
          </p:nvSpPr>
          <p:spPr>
            <a:xfrm>
              <a:off x="6629400" y="3124200"/>
              <a:ext cx="1713344" cy="677108"/>
            </a:xfrm>
            <a:prstGeom prst="rect">
              <a:avLst/>
            </a:prstGeom>
          </p:spPr>
          <p:txBody>
            <a:bodyPr wrap="square">
              <a:spAutoFit/>
            </a:bodyPr>
            <a:lstStyle/>
            <a:p>
              <a:r>
                <a:rPr lang="en-US" sz="2000" b="1" dirty="0" smtClean="0">
                  <a:solidFill>
                    <a:srgbClr val="00B050"/>
                  </a:solidFill>
                </a:rPr>
                <a:t>Menu</a:t>
              </a:r>
            </a:p>
            <a:p>
              <a:r>
                <a:rPr lang="en-US" dirty="0" smtClean="0"/>
                <a:t>(Select Utilities)</a:t>
              </a:r>
              <a:endParaRPr lang="en-US" dirty="0"/>
            </a:p>
          </p:txBody>
        </p:sp>
        <p:sp>
          <p:nvSpPr>
            <p:cNvPr id="12" name="Rectangle 11"/>
            <p:cNvSpPr/>
            <p:nvPr/>
          </p:nvSpPr>
          <p:spPr>
            <a:xfrm>
              <a:off x="6629400" y="4038600"/>
              <a:ext cx="1941944" cy="677108"/>
            </a:xfrm>
            <a:prstGeom prst="rect">
              <a:avLst/>
            </a:prstGeom>
          </p:spPr>
          <p:txBody>
            <a:bodyPr wrap="square">
              <a:spAutoFit/>
            </a:bodyPr>
            <a:lstStyle/>
            <a:p>
              <a:r>
                <a:rPr lang="en-US" sz="2000" b="1" dirty="0" smtClean="0">
                  <a:solidFill>
                    <a:srgbClr val="FF0000"/>
                  </a:solidFill>
                </a:rPr>
                <a:t>Scroll Keys</a:t>
              </a:r>
            </a:p>
            <a:p>
              <a:r>
                <a:rPr lang="en-US" dirty="0" smtClean="0"/>
                <a:t>(Menu Items)</a:t>
              </a:r>
              <a:endParaRPr lang="en-US" dirty="0"/>
            </a:p>
          </p:txBody>
        </p:sp>
        <p:sp>
          <p:nvSpPr>
            <p:cNvPr id="13" name="Rectangle 12"/>
            <p:cNvSpPr/>
            <p:nvPr/>
          </p:nvSpPr>
          <p:spPr>
            <a:xfrm>
              <a:off x="6629400" y="4724400"/>
              <a:ext cx="1637144" cy="954107"/>
            </a:xfrm>
            <a:prstGeom prst="rect">
              <a:avLst/>
            </a:prstGeom>
          </p:spPr>
          <p:txBody>
            <a:bodyPr wrap="square">
              <a:spAutoFit/>
            </a:bodyPr>
            <a:lstStyle/>
            <a:p>
              <a:r>
                <a:rPr lang="en-US" sz="2000" b="1" dirty="0" smtClean="0">
                  <a:solidFill>
                    <a:srgbClr val="00B050"/>
                  </a:solidFill>
                </a:rPr>
                <a:t>Rate</a:t>
              </a:r>
            </a:p>
            <a:p>
              <a:r>
                <a:rPr lang="en-US" dirty="0" smtClean="0"/>
                <a:t>(Motor Speed when Slewing)</a:t>
              </a:r>
              <a:endParaRPr lang="en-US" dirty="0"/>
            </a:p>
          </p:txBody>
        </p:sp>
        <p:sp>
          <p:nvSpPr>
            <p:cNvPr id="14" name="Rectangle 13"/>
            <p:cNvSpPr/>
            <p:nvPr/>
          </p:nvSpPr>
          <p:spPr>
            <a:xfrm>
              <a:off x="6629400" y="5715000"/>
              <a:ext cx="1523999" cy="400110"/>
            </a:xfrm>
            <a:prstGeom prst="rect">
              <a:avLst/>
            </a:prstGeom>
          </p:spPr>
          <p:txBody>
            <a:bodyPr wrap="square">
              <a:spAutoFit/>
            </a:bodyPr>
            <a:lstStyle/>
            <a:p>
              <a:r>
                <a:rPr lang="en-US" sz="2000" dirty="0" smtClean="0"/>
                <a:t>RS-232 Jack</a:t>
              </a:r>
              <a:endParaRPr lang="en-US" sz="2000" dirty="0"/>
            </a:p>
          </p:txBody>
        </p:sp>
        <p:sp>
          <p:nvSpPr>
            <p:cNvPr id="15" name="Rectangle 14"/>
            <p:cNvSpPr/>
            <p:nvPr/>
          </p:nvSpPr>
          <p:spPr>
            <a:xfrm>
              <a:off x="1066800" y="1447800"/>
              <a:ext cx="1799430" cy="646331"/>
            </a:xfrm>
            <a:prstGeom prst="rect">
              <a:avLst/>
            </a:prstGeom>
          </p:spPr>
          <p:txBody>
            <a:bodyPr wrap="square">
              <a:spAutoFit/>
            </a:bodyPr>
            <a:lstStyle/>
            <a:p>
              <a:r>
                <a:rPr lang="en-US" dirty="0" smtClean="0"/>
                <a:t>Liquid Crystal Display </a:t>
              </a:r>
              <a:endParaRPr lang="en-US" dirty="0"/>
            </a:p>
          </p:txBody>
        </p:sp>
        <p:cxnSp>
          <p:nvCxnSpPr>
            <p:cNvPr id="17" name="Straight Arrow Connector 16"/>
            <p:cNvCxnSpPr/>
            <p:nvPr/>
          </p:nvCxnSpPr>
          <p:spPr>
            <a:xfrm flipH="1">
              <a:off x="5334000" y="4419600"/>
              <a:ext cx="828674" cy="76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5334000" y="4495800"/>
              <a:ext cx="838200" cy="3429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2971800" y="2438400"/>
              <a:ext cx="1066800" cy="457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21" name="Title 20"/>
          <p:cNvSpPr>
            <a:spLocks noGrp="1"/>
          </p:cNvSpPr>
          <p:nvPr>
            <p:ph type="title"/>
          </p:nvPr>
        </p:nvSpPr>
        <p:spPr>
          <a:xfrm>
            <a:off x="457200" y="0"/>
            <a:ext cx="8229600" cy="1252728"/>
          </a:xfrm>
        </p:spPr>
        <p:txBody>
          <a:bodyPr/>
          <a:lstStyle/>
          <a:p>
            <a:r>
              <a:rPr lang="en-US" dirty="0" smtClean="0"/>
              <a:t>Hand Controller</a:t>
            </a:r>
            <a:endParaRPr lang="en-US" dirty="0"/>
          </a:p>
        </p:txBody>
      </p:sp>
    </p:spTree>
    <p:extLst>
      <p:ext uri="{BB962C8B-B14F-4D97-AF65-F5344CB8AC3E}">
        <p14:creationId xmlns:p14="http://schemas.microsoft.com/office/powerpoint/2010/main" val="33791394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Module</Template>
  <TotalTime>2098</TotalTime>
  <Words>5797</Words>
  <Application>Microsoft Office PowerPoint</Application>
  <PresentationFormat>On-screen Show (4:3)</PresentationFormat>
  <Paragraphs>629</Paragraphs>
  <Slides>76</Slides>
  <Notes>0</Notes>
  <HiddenSlides>0</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Module</vt:lpstr>
      <vt:lpstr>BFRMO Observatory Basics Class</vt:lpstr>
      <vt:lpstr>Blaine F. Roelke Memorial Observatory</vt:lpstr>
      <vt:lpstr>Goals</vt:lpstr>
      <vt:lpstr>Important!</vt:lpstr>
      <vt:lpstr>Agenda—Part 1</vt:lpstr>
      <vt:lpstr>Agenda-Part 2</vt:lpstr>
      <vt:lpstr>Skills Demonstration</vt:lpstr>
      <vt:lpstr>General Telescope Basics</vt:lpstr>
      <vt:lpstr>Parts of a Telescope</vt:lpstr>
      <vt:lpstr>Aperture and Focal Length</vt:lpstr>
      <vt:lpstr>Focal Ratio</vt:lpstr>
      <vt:lpstr>Power</vt:lpstr>
      <vt:lpstr>Field of View</vt:lpstr>
      <vt:lpstr>Telescope Types</vt:lpstr>
      <vt:lpstr>Getting Around the Sky</vt:lpstr>
      <vt:lpstr>Sky Coordinates</vt:lpstr>
      <vt:lpstr>Sky Coordinates</vt:lpstr>
      <vt:lpstr>Sidereal Time</vt:lpstr>
      <vt:lpstr>Sidereal Time (continued)</vt:lpstr>
      <vt:lpstr>At Roelke Observatory</vt:lpstr>
      <vt:lpstr>Solar System Object Names</vt:lpstr>
      <vt:lpstr>Stars and Patterns</vt:lpstr>
      <vt:lpstr>Deep Sky Objects</vt:lpstr>
      <vt:lpstr>User Objects</vt:lpstr>
      <vt:lpstr>Planning Observations</vt:lpstr>
      <vt:lpstr>Crossing the Meridian</vt:lpstr>
      <vt:lpstr>Above the Effective Horizon</vt:lpstr>
      <vt:lpstr>Elevation of Target When Observed</vt:lpstr>
      <vt:lpstr>Tonight’s Examples</vt:lpstr>
      <vt:lpstr>Logistics for Observatory Use</vt:lpstr>
      <vt:lpstr>Basic Rules for Use</vt:lpstr>
      <vt:lpstr>Emergencies</vt:lpstr>
      <vt:lpstr>Severe Weather</vt:lpstr>
      <vt:lpstr>Qualifications to Use BFRMO</vt:lpstr>
      <vt:lpstr>Use Agreement</vt:lpstr>
      <vt:lpstr>Reserving the Observatory</vt:lpstr>
      <vt:lpstr>Availability</vt:lpstr>
      <vt:lpstr>Access </vt:lpstr>
      <vt:lpstr>Your Observing Session</vt:lpstr>
      <vt:lpstr>What to Bring</vt:lpstr>
      <vt:lpstr>Accessing the Observatory</vt:lpstr>
      <vt:lpstr>Accessing the Observatory</vt:lpstr>
      <vt:lpstr>Check Hardware/Log In</vt:lpstr>
      <vt:lpstr>Log Sheet</vt:lpstr>
      <vt:lpstr>Dome Operation</vt:lpstr>
      <vt:lpstr>Dome Slit</vt:lpstr>
      <vt:lpstr>GEM</vt:lpstr>
      <vt:lpstr>Celestron CGE-Pro</vt:lpstr>
      <vt:lpstr>Issue Specific to CGE-Pro</vt:lpstr>
      <vt:lpstr>Issue Specific to CGE-Pro</vt:lpstr>
      <vt:lpstr>The Pier-Tech Pier</vt:lpstr>
      <vt:lpstr>The BFRMO SCT </vt:lpstr>
      <vt:lpstr>The BFRMO APO</vt:lpstr>
      <vt:lpstr>C-14</vt:lpstr>
      <vt:lpstr>Instruction and Manuals</vt:lpstr>
      <vt:lpstr>Basic Telescope Operation</vt:lpstr>
      <vt:lpstr>Focus</vt:lpstr>
      <vt:lpstr>Hand Controller </vt:lpstr>
      <vt:lpstr>Pick Your Target</vt:lpstr>
      <vt:lpstr>At Target</vt:lpstr>
      <vt:lpstr>Available Accesssories</vt:lpstr>
      <vt:lpstr>Lessons Learned from Previous Classes</vt:lpstr>
      <vt:lpstr>Shutting Down the Telescope</vt:lpstr>
      <vt:lpstr>Shutting Down the Observatory</vt:lpstr>
      <vt:lpstr>Next…</vt:lpstr>
      <vt:lpstr>Skills Demonstration</vt:lpstr>
      <vt:lpstr>Questions?</vt:lpstr>
      <vt:lpstr>Backup Slides</vt:lpstr>
      <vt:lpstr>Typical Amateur Telescope Mounts</vt:lpstr>
      <vt:lpstr>German Equatorial Mounts</vt:lpstr>
      <vt:lpstr>GEM Issues</vt:lpstr>
      <vt:lpstr>Schmidt-Cassegrain Telescopes</vt:lpstr>
      <vt:lpstr>SCT’s</vt:lpstr>
      <vt:lpstr>APO Refractor’s</vt:lpstr>
      <vt:lpstr>Images</vt:lpstr>
      <vt:lpstr>Hand Controller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BFRMO Observatory Use Basics</dc:title>
  <dc:creator>admin</dc:creator>
  <cp:lastModifiedBy>Toughbook</cp:lastModifiedBy>
  <cp:revision>131</cp:revision>
  <dcterms:created xsi:type="dcterms:W3CDTF">2015-01-31T18:41:05Z</dcterms:created>
  <dcterms:modified xsi:type="dcterms:W3CDTF">2020-04-01T00:49:48Z</dcterms:modified>
</cp:coreProperties>
</file>